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0"/>
  </p:notesMasterIdLst>
  <p:handoutMasterIdLst>
    <p:handoutMasterId r:id="rId41"/>
  </p:handoutMasterIdLst>
  <p:sldIdLst>
    <p:sldId id="257" r:id="rId2"/>
    <p:sldId id="286" r:id="rId3"/>
    <p:sldId id="287" r:id="rId4"/>
    <p:sldId id="288" r:id="rId5"/>
    <p:sldId id="326" r:id="rId6"/>
    <p:sldId id="262" r:id="rId7"/>
    <p:sldId id="334" r:id="rId8"/>
    <p:sldId id="290" r:id="rId9"/>
    <p:sldId id="291" r:id="rId10"/>
    <p:sldId id="292" r:id="rId11"/>
    <p:sldId id="293" r:id="rId12"/>
    <p:sldId id="335" r:id="rId13"/>
    <p:sldId id="260" r:id="rId14"/>
    <p:sldId id="261" r:id="rId15"/>
    <p:sldId id="297" r:id="rId16"/>
    <p:sldId id="312" r:id="rId17"/>
    <p:sldId id="313" r:id="rId18"/>
    <p:sldId id="266" r:id="rId19"/>
    <p:sldId id="298" r:id="rId20"/>
    <p:sldId id="274" r:id="rId21"/>
    <p:sldId id="303" r:id="rId22"/>
    <p:sldId id="329" r:id="rId23"/>
    <p:sldId id="330" r:id="rId24"/>
    <p:sldId id="331" r:id="rId25"/>
    <p:sldId id="281" r:id="rId26"/>
    <p:sldId id="328" r:id="rId27"/>
    <p:sldId id="327" r:id="rId28"/>
    <p:sldId id="304" r:id="rId29"/>
    <p:sldId id="332" r:id="rId30"/>
    <p:sldId id="305" r:id="rId31"/>
    <p:sldId id="311" r:id="rId32"/>
    <p:sldId id="317" r:id="rId33"/>
    <p:sldId id="336" r:id="rId34"/>
    <p:sldId id="318" r:id="rId35"/>
    <p:sldId id="322" r:id="rId36"/>
    <p:sldId id="294" r:id="rId37"/>
    <p:sldId id="323" r:id="rId38"/>
    <p:sldId id="333" r:id="rId3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79570" autoAdjust="0"/>
  </p:normalViewPr>
  <p:slideViewPr>
    <p:cSldViewPr>
      <p:cViewPr>
        <p:scale>
          <a:sx n="75" d="100"/>
          <a:sy n="75" d="100"/>
        </p:scale>
        <p:origin x="-7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19.wmf"/><Relationship Id="rId7" Type="http://schemas.openxmlformats.org/officeDocument/2006/relationships/image" Target="../media/image25.wmf"/><Relationship Id="rId2" Type="http://schemas.openxmlformats.org/officeDocument/2006/relationships/image" Target="../media/image21.wmf"/><Relationship Id="rId1" Type="http://schemas.openxmlformats.org/officeDocument/2006/relationships/image" Target="../media/image17.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 Id="rId9"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8.wmf"/><Relationship Id="rId1" Type="http://schemas.openxmlformats.org/officeDocument/2006/relationships/image" Target="../media/image17.wmf"/><Relationship Id="rId4"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4.wmf"/><Relationship Id="rId4" Type="http://schemas.openxmlformats.org/officeDocument/2006/relationships/image" Target="../media/image19.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37.wmf"/><Relationship Id="rId1" Type="http://schemas.openxmlformats.org/officeDocument/2006/relationships/image" Target="../media/image43.wmf"/><Relationship Id="rId5" Type="http://schemas.openxmlformats.org/officeDocument/2006/relationships/image" Target="../media/image39.wmf"/><Relationship Id="rId4"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37.wmf"/><Relationship Id="rId4" Type="http://schemas.openxmlformats.org/officeDocument/2006/relationships/image" Target="../media/image47.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5" Type="http://schemas.openxmlformats.org/officeDocument/2006/relationships/image" Target="../media/image54.wmf"/><Relationship Id="rId4" Type="http://schemas.openxmlformats.org/officeDocument/2006/relationships/image" Target="../media/image5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10" Type="http://schemas.openxmlformats.org/officeDocument/2006/relationships/image" Target="../media/image65.wmf"/><Relationship Id="rId4" Type="http://schemas.openxmlformats.org/officeDocument/2006/relationships/image" Target="../media/image59.wmf"/><Relationship Id="rId9" Type="http://schemas.openxmlformats.org/officeDocument/2006/relationships/image" Target="../media/image64.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image" Target="../media/image68.wmf"/><Relationship Id="rId1" Type="http://schemas.openxmlformats.org/officeDocument/2006/relationships/image" Target="../media/image67.wmf"/><Relationship Id="rId6"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5" Type="http://schemas.openxmlformats.org/officeDocument/2006/relationships/image" Target="../media/image78.wmf"/><Relationship Id="rId4" Type="http://schemas.openxmlformats.org/officeDocument/2006/relationships/image" Target="../media/image77.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80.wmf"/><Relationship Id="rId1" Type="http://schemas.openxmlformats.org/officeDocument/2006/relationships/image" Target="../media/image7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81.wmf"/><Relationship Id="rId5" Type="http://schemas.openxmlformats.org/officeDocument/2006/relationships/image" Target="../media/image76.wmf"/><Relationship Id="rId4" Type="http://schemas.openxmlformats.org/officeDocument/2006/relationships/image" Target="../media/image75.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87.wmf"/><Relationship Id="rId5" Type="http://schemas.openxmlformats.org/officeDocument/2006/relationships/image" Target="../media/image86.wmf"/><Relationship Id="rId4" Type="http://schemas.openxmlformats.org/officeDocument/2006/relationships/image" Target="../media/image85.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4" Type="http://schemas.openxmlformats.org/officeDocument/2006/relationships/image" Target="../media/image9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420D7F3-C88C-4BED-8D51-370405E04F1C}" type="datetimeFigureOut">
              <a:rPr lang="he-IL" smtClean="0"/>
              <a:pPr/>
              <a:t>י"א/אלול/תשע"א</a:t>
            </a:fld>
            <a:endParaRPr lang="he-IL" dirty="0"/>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099347F-E364-41E7-AC40-23B8AFEA835A}" type="slidenum">
              <a:rPr lang="he-IL" smtClean="0"/>
              <a:pPr/>
              <a:t>‹#›</a:t>
            </a:fld>
            <a:endParaRPr lang="he-IL"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ABE0725-3793-4CD3-BFA0-D5D8C1C54D68}" type="datetimeFigureOut">
              <a:rPr lang="he-IL" smtClean="0"/>
              <a:pPr/>
              <a:t>י"א/אלול/תשע"א</a:t>
            </a:fld>
            <a:endParaRPr lang="he-IL" dirty="0"/>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A149EFB-E3A0-46D6-978A-EE50B2062B39}" type="slidenum">
              <a:rPr lang="he-IL" smtClean="0"/>
              <a:pPr/>
              <a:t>‹#›</a:t>
            </a:fld>
            <a:endParaRPr lang="he-IL" dirty="0"/>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C8681A-FF4B-4BB8-AEE1-9490C6DE206B}" type="slidenum">
              <a:rPr lang="he-IL"/>
              <a:pPr/>
              <a:t>1</a:t>
            </a:fld>
            <a:endParaRPr lang="en-US" dirty="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dirty="0"/>
          </a:p>
        </p:txBody>
      </p:sp>
      <p:sp>
        <p:nvSpPr>
          <p:cNvPr id="5" name="מציין מיקום של כותרת תחתונה 4"/>
          <p:cNvSpPr>
            <a:spLocks noGrp="1"/>
          </p:cNvSpPr>
          <p:nvPr>
            <p:ph type="ftr" sz="quarter" idx="10"/>
          </p:nvPr>
        </p:nvSpPr>
        <p:spPr/>
        <p:txBody>
          <a:bodyPr/>
          <a:lstStyle/>
          <a:p>
            <a:endParaRPr lang="he-I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10</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11</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12</a:t>
            </a:fld>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6221F-C93A-4355-9AB7-3670EBF9D4AD}" type="slidenum">
              <a:rPr lang="he-IL"/>
              <a:pPr/>
              <a:t>13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E07210-03B4-440A-AE9F-1DFE3B284A45}" type="slidenum">
              <a:rPr lang="he-IL"/>
              <a:pPr/>
              <a:t>14</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6221F-C93A-4355-9AB7-3670EBF9D4AD}" type="slidenum">
              <a:rPr lang="he-IL"/>
              <a:pPr/>
              <a:t>15</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6221F-C93A-4355-9AB7-3670EBF9D4AD}" type="slidenum">
              <a:rPr lang="he-IL"/>
              <a:pPr/>
              <a:t>16</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6221F-C93A-4355-9AB7-3670EBF9D4AD}" type="slidenum">
              <a:rPr lang="he-IL"/>
              <a:pPr/>
              <a:t>17</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6221F-C93A-4355-9AB7-3670EBF9D4AD}" type="slidenum">
              <a:rPr lang="he-IL"/>
              <a:pPr/>
              <a:t>18</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6221F-C93A-4355-9AB7-3670EBF9D4AD}" type="slidenum">
              <a:rPr lang="he-IL"/>
              <a:pPr/>
              <a:t>19</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D06CC-A5A3-4732-9753-A152A359EF2A}" type="slidenum">
              <a:rPr lang="he-IL"/>
              <a:pPr/>
              <a:t>2</a:t>
            </a:fld>
            <a:endParaRPr lang="en-US" dirty="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20</a:t>
            </a:fld>
            <a:endParaRPr lang="he-I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21</a:t>
            </a:fld>
            <a:endParaRPr lang="he-I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02BC4-F701-4F54-91B4-EB3E835F580F}" type="slidenum">
              <a:rPr lang="he-IL"/>
              <a:pPr/>
              <a:t>22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87CBD-1A65-4A0F-88D1-3A7E974BF9A9}" type="slidenum">
              <a:rPr lang="he-IL"/>
              <a:pPr/>
              <a:t>23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87CBD-1A65-4A0F-88D1-3A7E974BF9A9}" type="slidenum">
              <a:rPr lang="he-IL"/>
              <a:pPr/>
              <a:t>24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25</a:t>
            </a:fld>
            <a:endParaRPr lang="he-I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26</a:t>
            </a:fld>
            <a:endParaRPr lang="he-I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27</a:t>
            </a:fld>
            <a:endParaRPr lang="he-I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להגדיר</a:t>
            </a:r>
            <a:r>
              <a:rPr lang="he-IL" baseline="0" dirty="0" smtClean="0"/>
              <a:t> את המשמעות של </a:t>
            </a:r>
            <a:r>
              <a:rPr lang="en-US" baseline="0" dirty="0" smtClean="0"/>
              <a:t>MNN</a:t>
            </a:r>
            <a:endParaRPr lang="he-IL" dirty="0"/>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28</a:t>
            </a:fld>
            <a:endParaRPr lang="he-I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29</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D06CC-A5A3-4732-9753-A152A359EF2A}" type="slidenum">
              <a:rPr lang="he-IL"/>
              <a:pPr/>
              <a:t>3</a:t>
            </a:fld>
            <a:endParaRPr lang="en-US" dirty="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האם</a:t>
            </a:r>
            <a:r>
              <a:rPr lang="he-IL" baseline="0" dirty="0" smtClean="0"/>
              <a:t> קיימת פונקציה שאינה מניפולטיבית חזק ואינה הרכבה של </a:t>
            </a:r>
            <a:r>
              <a:rPr lang="en-US" baseline="0" dirty="0" smtClean="0"/>
              <a:t>GM</a:t>
            </a:r>
            <a:r>
              <a:rPr lang="he-IL" baseline="0" dirty="0" smtClean="0"/>
              <a:t>?</a:t>
            </a:r>
          </a:p>
          <a:p>
            <a:r>
              <a:rPr lang="he-IL" baseline="0" dirty="0" smtClean="0"/>
              <a:t>כן </a:t>
            </a:r>
          </a:p>
          <a:p>
            <a:r>
              <a:rPr lang="he-IL" baseline="0" dirty="0" smtClean="0"/>
              <a:t>לדוגמא: עבור המרחב 000,100,010,111 וחמישה שחקנים אם  הפרופיל הוא 111,100,010,100,010 ע"פ הרוב נקבל 110. ונניח כי השכן הקרוב הנבחר הוא 010.וכן לכל מקרה אחר בו הרוב הוא 110 פרט לפרופיל 111,111,000,100,010. נקבל ע"פ הרוב 110 ונניח כי השכן הקרוב 100 . השחקן היחיד שירצה לשנות הוא 010 אם ידווח 100 או 000 אז הרוב יהיה  100 ואם ידווח 111 ההחלטה תהיה 111.</a:t>
            </a:r>
          </a:p>
          <a:p>
            <a:r>
              <a:rPr lang="he-IL" baseline="0" dirty="0" smtClean="0"/>
              <a:t>כל שינוי של אחד השחקנים יוביל לרוב אחר. אם נגרום לרוב אחדות בעמודה השלישית נקבל 111 ואם נוריד 1 כשהוא מאחת העמודות האחרות נקבל 100 או 010 .</a:t>
            </a:r>
          </a:p>
          <a:p>
            <a:r>
              <a:rPr lang="he-IL" baseline="0" dirty="0" smtClean="0"/>
              <a:t>פונקציה זו אינה </a:t>
            </a:r>
            <a:r>
              <a:rPr lang="en-US" baseline="0" dirty="0" smtClean="0"/>
              <a:t>GM</a:t>
            </a:r>
            <a:r>
              <a:rPr lang="he-IL" baseline="0" dirty="0" smtClean="0"/>
              <a:t> שכן 100 הוא שכן קרוב של 100,110,101 ולכן אם זו פונקצית </a:t>
            </a:r>
            <a:r>
              <a:rPr lang="en-US" baseline="0" dirty="0" smtClean="0"/>
              <a:t>GM</a:t>
            </a:r>
            <a:r>
              <a:rPr lang="he-IL" baseline="0" dirty="0" smtClean="0"/>
              <a:t> בעמודה 1 חייב להיות ששלוש הוא לכל היותר מעבר ה</a:t>
            </a:r>
            <a:r>
              <a:rPr lang="en-US" baseline="0" dirty="0" smtClean="0"/>
              <a:t>MAJ </a:t>
            </a:r>
            <a:r>
              <a:rPr lang="he-IL" baseline="0" dirty="0" smtClean="0"/>
              <a:t>של 1 מהפרופיל הראשון נקבל כי בעמודה 2 מספיק 3 לרוב של 1. ולכן בפרופיל 2 פונקצית הרוב היא בהכרח נותנת 110 (כי א"א לקבל 111) ולכן גם בפרופיל הראשון פונקצית המונוטוניות חייבת לתת 110 אבל התוצאה היא שונה.</a:t>
            </a:r>
            <a:endParaRPr lang="he-IL" dirty="0"/>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30</a:t>
            </a:fld>
            <a:endParaRPr lang="he-I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31</a:t>
            </a:fld>
            <a:endParaRPr lang="he-I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32</a:t>
            </a:fld>
            <a:endParaRPr lang="he-I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33</a:t>
            </a:fld>
            <a:endParaRPr lang="he-I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E5D1B4-60DB-4428-874D-42FFBB79EF08}" type="slidenum">
              <a:rPr lang="he-IL"/>
              <a:pPr/>
              <a:t>34</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35</a:t>
            </a:fld>
            <a:endParaRPr lang="he-I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5E1683C-DB19-463C-AD6D-FA2D36617055}" type="slidenum">
              <a:rPr lang="he-IL" smtClean="0"/>
              <a:pPr/>
              <a:t>36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he-IL" smtClean="0"/>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5E1683C-DB19-463C-AD6D-FA2D36617055}" type="slidenum">
              <a:rPr lang="he-IL" smtClean="0"/>
              <a:pPr/>
              <a:t>37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he-IL" dirty="0" smtClean="0"/>
              <a:t>אם</a:t>
            </a:r>
            <a:r>
              <a:rPr lang="he-IL" baseline="0" dirty="0" smtClean="0"/>
              <a:t> נבחר את הפונקציה </a:t>
            </a:r>
            <a:r>
              <a:rPr lang="he-IL" baseline="0" dirty="0" err="1" smtClean="0"/>
              <a:t>היוננימית</a:t>
            </a:r>
            <a:r>
              <a:rPr lang="he-IL" baseline="0" dirty="0" smtClean="0"/>
              <a:t> </a:t>
            </a:r>
            <a:r>
              <a:rPr lang="en-US" baseline="0" dirty="0" smtClean="0"/>
              <a:t>(1133)</a:t>
            </a:r>
            <a:r>
              <a:rPr lang="he-IL" baseline="0" dirty="0" smtClean="0"/>
              <a:t> נקבל גם כן סתירה אך אם נבחר את הפונקציה </a:t>
            </a:r>
            <a:r>
              <a:rPr lang="he-IL" baseline="0" dirty="0" err="1" smtClean="0"/>
              <a:t>היוננימית</a:t>
            </a:r>
            <a:r>
              <a:rPr lang="he-IL" baseline="0" dirty="0" smtClean="0"/>
              <a:t> (3311) נקבל פונקציה לא מניפולטיבית שכן תמיד אם ניפול מחוץ למרחב ניפול לנקודה-</a:t>
            </a:r>
            <a:r>
              <a:rPr lang="he-IL" baseline="0" dirty="0" err="1" smtClean="0"/>
              <a:t>מייפ</a:t>
            </a:r>
            <a:r>
              <a:rPr lang="he-IL" baseline="0" dirty="0" smtClean="0"/>
              <a:t> 0011 והוא גם </a:t>
            </a:r>
            <a:r>
              <a:rPr lang="he-IL" baseline="0" dirty="0" err="1" smtClean="0"/>
              <a:t>מייפ</a:t>
            </a:r>
            <a:r>
              <a:rPr lang="he-IL" baseline="0" dirty="0" smtClean="0"/>
              <a:t> טייפ ולכן לא מניפולטיבי</a:t>
            </a:r>
          </a:p>
          <a:p>
            <a:pPr eaLnBrk="1" hangingPunct="1"/>
            <a:r>
              <a:rPr lang="he-IL" baseline="0" dirty="0" smtClean="0"/>
              <a:t>והוכחנו כי תמיד קיימת פונקציה </a:t>
            </a:r>
            <a:r>
              <a:rPr lang="he-IL" baseline="0" dirty="0" err="1" smtClean="0"/>
              <a:t>יוננימית</a:t>
            </a:r>
            <a:r>
              <a:rPr lang="he-IL" baseline="0" dirty="0" smtClean="0"/>
              <a:t> שהיא </a:t>
            </a:r>
            <a:r>
              <a:rPr lang="he-IL" baseline="0" smtClean="0"/>
              <a:t>טובה יותר מהרוב.</a:t>
            </a:r>
            <a:endParaRPr lang="he-IL" dirty="0" smtClean="0"/>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כותרת תחתונה 3"/>
          <p:cNvSpPr>
            <a:spLocks noGrp="1"/>
          </p:cNvSpPr>
          <p:nvPr>
            <p:ph type="ftr" sz="quarter" idx="10"/>
          </p:nvPr>
        </p:nvSpPr>
        <p:spPr/>
        <p:txBody>
          <a:bodyPr/>
          <a:lstStyle/>
          <a:p>
            <a:endParaRPr lang="he-IL" dirty="0"/>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38</a:t>
            </a:fld>
            <a:endParaRPr lang="he-IL"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D06CC-A5A3-4732-9753-A152A359EF2A}" type="slidenum">
              <a:rPr lang="he-IL"/>
              <a:pPr/>
              <a:t>4</a:t>
            </a:fld>
            <a:endParaRPr lang="en-US" dirty="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כותרת תחתונה 3"/>
          <p:cNvSpPr>
            <a:spLocks noGrp="1"/>
          </p:cNvSpPr>
          <p:nvPr>
            <p:ph type="ftr" sz="quarter" idx="10"/>
          </p:nvPr>
        </p:nvSpPr>
        <p:spPr/>
        <p:txBody>
          <a:bodyPr/>
          <a:lstStyle/>
          <a:p>
            <a:endParaRPr lang="he-IL" dirty="0"/>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5</a:t>
            </a:fld>
            <a:endParaRPr lang="he-IL"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5E1683C-DB19-463C-AD6D-FA2D36617055}" type="slidenum">
              <a:rPr lang="he-IL" smtClean="0"/>
              <a:pPr/>
              <a:t>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he-IL" smtClean="0"/>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5E1683C-DB19-463C-AD6D-FA2D36617055}" type="slidenum">
              <a:rPr lang="he-IL" smtClean="0"/>
              <a:pPr/>
              <a:t>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he-IL" smtClean="0"/>
          </a:p>
        </p:txBody>
      </p:sp>
      <p:sp>
        <p:nvSpPr>
          <p:cNvPr id="5" name="מציין מיקום של כותרת תחתונה 4"/>
          <p:cNvSpPr>
            <a:spLocks noGrp="1"/>
          </p:cNvSpPr>
          <p:nvPr>
            <p:ph type="ftr" sz="quarter" idx="10"/>
          </p:nvPr>
        </p:nvSpPr>
        <p:spPr/>
        <p:txBody>
          <a:bodyPr/>
          <a:lstStyle/>
          <a:p>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8</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כותרת תחתונה 3"/>
          <p:cNvSpPr>
            <a:spLocks noGrp="1"/>
          </p:cNvSpPr>
          <p:nvPr>
            <p:ph type="ftr" sz="quarter" idx="10"/>
          </p:nvPr>
        </p:nvSpPr>
        <p:spPr/>
        <p:txBody>
          <a:bodyPr/>
          <a:lstStyle/>
          <a:p>
            <a:endParaRPr lang="he-IL"/>
          </a:p>
        </p:txBody>
      </p:sp>
      <p:sp>
        <p:nvSpPr>
          <p:cNvPr id="5" name="מציין מיקום של מספר שקופית 4"/>
          <p:cNvSpPr>
            <a:spLocks noGrp="1"/>
          </p:cNvSpPr>
          <p:nvPr>
            <p:ph type="sldNum" sz="quarter" idx="11"/>
          </p:nvPr>
        </p:nvSpPr>
        <p:spPr/>
        <p:txBody>
          <a:bodyPr/>
          <a:lstStyle/>
          <a:p>
            <a:fld id="{EA149EFB-E3A0-46D6-978A-EE50B2062B39}" type="slidenum">
              <a:rPr lang="he-IL" smtClean="0"/>
              <a:pPr/>
              <a:t>9</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8692786-B0CE-4E58-B2E1-EE660F9EF821}" type="datetime1">
              <a:rPr lang="en-US" smtClean="0"/>
              <a:pPr/>
              <a:t>9/10/2011</a:t>
            </a:fld>
            <a:endParaRPr lang="he-IL" dirty="0"/>
          </a:p>
        </p:txBody>
      </p:sp>
      <p:sp>
        <p:nvSpPr>
          <p:cNvPr id="5" name="מציין מיקום של כותרת תחתונה 4"/>
          <p:cNvSpPr>
            <a:spLocks noGrp="1"/>
          </p:cNvSpPr>
          <p:nvPr>
            <p:ph type="ftr" sz="quarter" idx="11"/>
          </p:nvPr>
        </p:nvSpPr>
        <p:spPr/>
        <p:txBody>
          <a:bodyPr/>
          <a:lstStyle/>
          <a:p>
            <a:r>
              <a:rPr lang="en-US" dirty="0" smtClean="0"/>
              <a:t>Motivation</a:t>
            </a:r>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233B0F3-28ED-4D80-9527-F7D57CB36522}" type="datetime1">
              <a:rPr lang="en-US" smtClean="0"/>
              <a:pPr/>
              <a:t>9/10/2011</a:t>
            </a:fld>
            <a:endParaRPr lang="he-IL" dirty="0"/>
          </a:p>
        </p:txBody>
      </p:sp>
      <p:sp>
        <p:nvSpPr>
          <p:cNvPr id="5" name="מציין מיקום של כותרת תחתונה 4"/>
          <p:cNvSpPr>
            <a:spLocks noGrp="1"/>
          </p:cNvSpPr>
          <p:nvPr>
            <p:ph type="ftr" sz="quarter" idx="11"/>
          </p:nvPr>
        </p:nvSpPr>
        <p:spPr/>
        <p:txBody>
          <a:bodyPr/>
          <a:lstStyle/>
          <a:p>
            <a:r>
              <a:rPr lang="en-US" dirty="0" smtClean="0"/>
              <a:t>Motivation</a:t>
            </a:r>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A65FD4B-9A52-4FFB-BC0B-BA6E1A33A1FC}" type="datetime1">
              <a:rPr lang="en-US" smtClean="0"/>
              <a:pPr/>
              <a:t>9/10/2011</a:t>
            </a:fld>
            <a:endParaRPr lang="he-IL" dirty="0"/>
          </a:p>
        </p:txBody>
      </p:sp>
      <p:sp>
        <p:nvSpPr>
          <p:cNvPr id="5" name="מציין מיקום של כותרת תחתונה 4"/>
          <p:cNvSpPr>
            <a:spLocks noGrp="1"/>
          </p:cNvSpPr>
          <p:nvPr>
            <p:ph type="ftr" sz="quarter" idx="11"/>
          </p:nvPr>
        </p:nvSpPr>
        <p:spPr/>
        <p:txBody>
          <a:bodyPr/>
          <a:lstStyle/>
          <a:p>
            <a:r>
              <a:rPr lang="en-US" dirty="0" smtClean="0"/>
              <a:t>Motivation</a:t>
            </a:r>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כותרת ותוכן על פני 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76200" y="457200"/>
            <a:ext cx="6096000" cy="12954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76200" y="1981200"/>
            <a:ext cx="6096000" cy="1981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76200" y="4114800"/>
            <a:ext cx="6096000" cy="1981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כותרת תחתונה 4"/>
          <p:cNvSpPr>
            <a:spLocks noGrp="1"/>
          </p:cNvSpPr>
          <p:nvPr>
            <p:ph type="ftr" sz="quarter" idx="10"/>
          </p:nvPr>
        </p:nvSpPr>
        <p:spPr>
          <a:xfrm>
            <a:off x="3048000" y="6248400"/>
            <a:ext cx="2895600" cy="457200"/>
          </a:xfrm>
        </p:spPr>
        <p:txBody>
          <a:bodyPr/>
          <a:lstStyle>
            <a:lvl1pPr>
              <a:defRPr/>
            </a:lvl1pPr>
          </a:lstStyle>
          <a:p>
            <a:r>
              <a:rPr lang="en-US" dirty="0" smtClean="0"/>
              <a:t>Motivation</a:t>
            </a:r>
            <a:endParaRPr lang="en-US" dirty="0"/>
          </a:p>
        </p:txBody>
      </p:sp>
      <p:sp>
        <p:nvSpPr>
          <p:cNvPr id="6" name="מציין מיקום של מספר שקופית 5"/>
          <p:cNvSpPr>
            <a:spLocks noGrp="1"/>
          </p:cNvSpPr>
          <p:nvPr>
            <p:ph type="sldNum" sz="quarter" idx="11"/>
          </p:nvPr>
        </p:nvSpPr>
        <p:spPr>
          <a:xfrm>
            <a:off x="228600" y="6248400"/>
            <a:ext cx="1905000" cy="457200"/>
          </a:xfrm>
        </p:spPr>
        <p:txBody>
          <a:bodyPr/>
          <a:lstStyle>
            <a:lvl1pPr>
              <a:defRPr/>
            </a:lvl1pPr>
          </a:lstStyle>
          <a:p>
            <a:fld id="{EC51A4FC-4618-4A5F-9ED6-CD11F07CBD28}" type="slidenum">
              <a:rPr lang="he-IL"/>
              <a:pPr/>
              <a:t>‹#›</a:t>
            </a:fld>
            <a:endParaRPr lang="en-US" dirty="0"/>
          </a:p>
        </p:txBody>
      </p:sp>
      <p:sp>
        <p:nvSpPr>
          <p:cNvPr id="7" name="מציין מיקום של תאריך 6"/>
          <p:cNvSpPr>
            <a:spLocks noGrp="1"/>
          </p:cNvSpPr>
          <p:nvPr>
            <p:ph type="dt" sz="half" idx="12"/>
          </p:nvPr>
        </p:nvSpPr>
        <p:spPr>
          <a:xfrm>
            <a:off x="6858000" y="6248400"/>
            <a:ext cx="1905000" cy="457200"/>
          </a:xfrm>
        </p:spPr>
        <p:txBody>
          <a:bodyPr/>
          <a:lstStyle>
            <a:lvl1pPr>
              <a:defRPr/>
            </a:lvl1pPr>
          </a:lstStyle>
          <a:p>
            <a:fld id="{9BE5225D-A62C-406E-AFAA-F6B8980348A6}" type="datetime1">
              <a:rPr lang="en-US" smtClean="0"/>
              <a:pPr/>
              <a:t>9/10/2011</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כותרת וטקסט על פני 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76200" y="457200"/>
            <a:ext cx="6096000" cy="12954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76200" y="1981200"/>
            <a:ext cx="6096000" cy="1981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76200" y="4114800"/>
            <a:ext cx="6096000" cy="1981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כותרת תחתונה 4"/>
          <p:cNvSpPr>
            <a:spLocks noGrp="1"/>
          </p:cNvSpPr>
          <p:nvPr>
            <p:ph type="ftr" sz="quarter" idx="10"/>
          </p:nvPr>
        </p:nvSpPr>
        <p:spPr>
          <a:xfrm>
            <a:off x="3048000" y="6248400"/>
            <a:ext cx="2895600" cy="457200"/>
          </a:xfrm>
        </p:spPr>
        <p:txBody>
          <a:bodyPr/>
          <a:lstStyle>
            <a:lvl1pPr>
              <a:defRPr/>
            </a:lvl1pPr>
          </a:lstStyle>
          <a:p>
            <a:endParaRPr lang="en-US" dirty="0"/>
          </a:p>
        </p:txBody>
      </p:sp>
      <p:sp>
        <p:nvSpPr>
          <p:cNvPr id="6" name="מציין מיקום של מספר שקופית 5"/>
          <p:cNvSpPr>
            <a:spLocks noGrp="1"/>
          </p:cNvSpPr>
          <p:nvPr>
            <p:ph type="sldNum" sz="quarter" idx="11"/>
          </p:nvPr>
        </p:nvSpPr>
        <p:spPr>
          <a:xfrm>
            <a:off x="228600" y="6248400"/>
            <a:ext cx="1905000" cy="457200"/>
          </a:xfrm>
        </p:spPr>
        <p:txBody>
          <a:bodyPr/>
          <a:lstStyle>
            <a:lvl1pPr>
              <a:defRPr/>
            </a:lvl1pPr>
          </a:lstStyle>
          <a:p>
            <a:fld id="{E3F51418-09FD-4349-8DA4-A2DB3D8175C0}" type="slidenum">
              <a:rPr lang="he-IL"/>
              <a:pPr/>
              <a:t>‹#›</a:t>
            </a:fld>
            <a:endParaRPr lang="en-US" dirty="0"/>
          </a:p>
        </p:txBody>
      </p:sp>
      <p:sp>
        <p:nvSpPr>
          <p:cNvPr id="7" name="מציין מיקום של תאריך 6"/>
          <p:cNvSpPr>
            <a:spLocks noGrp="1"/>
          </p:cNvSpPr>
          <p:nvPr>
            <p:ph type="dt" sz="half" idx="12"/>
          </p:nvPr>
        </p:nvSpPr>
        <p:spPr>
          <a:xfrm>
            <a:off x="6858000" y="6248400"/>
            <a:ext cx="1905000" cy="457200"/>
          </a:xfrm>
        </p:spPr>
        <p:txBody>
          <a:bodyPr/>
          <a:lstStyle>
            <a:lvl1pPr>
              <a:defRPr/>
            </a:lvl1pPr>
          </a:lstStyle>
          <a:p>
            <a:fld id="{2067E508-D5C3-4749-9A34-F08757DFF7AE}" type="datetime1">
              <a:rPr lang="en-US"/>
              <a:pPr/>
              <a:t>9/10/2011</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9/10/2011</a:t>
            </a:fld>
            <a:endParaRPr lang="he-IL" dirty="0"/>
          </a:p>
        </p:txBody>
      </p:sp>
      <p:sp>
        <p:nvSpPr>
          <p:cNvPr id="5" name="מציין מיקום של כותרת תחתונה 4"/>
          <p:cNvSpPr>
            <a:spLocks noGrp="1"/>
          </p:cNvSpPr>
          <p:nvPr>
            <p:ph type="ftr" sz="quarter" idx="11"/>
          </p:nvPr>
        </p:nvSpPr>
        <p:spPr/>
        <p:txBody>
          <a:bodyPr/>
          <a:lstStyle/>
          <a:p>
            <a:r>
              <a:rPr lang="en-US" dirty="0" smtClean="0"/>
              <a:t>Motivation</a:t>
            </a:r>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64D9BB8-1FE1-430F-B7DF-909BD7360936}" type="datetime1">
              <a:rPr lang="en-US" smtClean="0"/>
              <a:pPr/>
              <a:t>9/10/2011</a:t>
            </a:fld>
            <a:endParaRPr lang="he-IL" dirty="0"/>
          </a:p>
        </p:txBody>
      </p:sp>
      <p:sp>
        <p:nvSpPr>
          <p:cNvPr id="5" name="מציין מיקום של כותרת תחתונה 4"/>
          <p:cNvSpPr>
            <a:spLocks noGrp="1"/>
          </p:cNvSpPr>
          <p:nvPr>
            <p:ph type="ftr" sz="quarter" idx="11"/>
          </p:nvPr>
        </p:nvSpPr>
        <p:spPr/>
        <p:txBody>
          <a:bodyPr/>
          <a:lstStyle/>
          <a:p>
            <a:r>
              <a:rPr lang="en-US" dirty="0" smtClean="0"/>
              <a:t>Motivation</a:t>
            </a:r>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0FE80F2-7045-490E-A708-F4DDC70C4D59}" type="datetime1">
              <a:rPr lang="en-US" smtClean="0"/>
              <a:pPr/>
              <a:t>9/10/2011</a:t>
            </a:fld>
            <a:endParaRPr lang="he-IL" dirty="0"/>
          </a:p>
        </p:txBody>
      </p:sp>
      <p:sp>
        <p:nvSpPr>
          <p:cNvPr id="6" name="מציין מיקום של כותרת תחתונה 5"/>
          <p:cNvSpPr>
            <a:spLocks noGrp="1"/>
          </p:cNvSpPr>
          <p:nvPr>
            <p:ph type="ftr" sz="quarter" idx="11"/>
          </p:nvPr>
        </p:nvSpPr>
        <p:spPr/>
        <p:txBody>
          <a:bodyPr/>
          <a:lstStyle/>
          <a:p>
            <a:r>
              <a:rPr lang="en-US" dirty="0" smtClean="0"/>
              <a:t>Motivation</a:t>
            </a:r>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C587F2D-F48E-40FC-A53F-677933655160}" type="datetime1">
              <a:rPr lang="en-US" smtClean="0"/>
              <a:pPr/>
              <a:t>9/10/2011</a:t>
            </a:fld>
            <a:endParaRPr lang="he-IL" dirty="0"/>
          </a:p>
        </p:txBody>
      </p:sp>
      <p:sp>
        <p:nvSpPr>
          <p:cNvPr id="8" name="מציין מיקום של כותרת תחתונה 7"/>
          <p:cNvSpPr>
            <a:spLocks noGrp="1"/>
          </p:cNvSpPr>
          <p:nvPr>
            <p:ph type="ftr" sz="quarter" idx="11"/>
          </p:nvPr>
        </p:nvSpPr>
        <p:spPr/>
        <p:txBody>
          <a:bodyPr/>
          <a:lstStyle/>
          <a:p>
            <a:r>
              <a:rPr lang="en-US" dirty="0" smtClean="0"/>
              <a:t>Motivation</a:t>
            </a:r>
            <a:endParaRPr lang="he-IL" dirty="0"/>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ABFBE4B-10A0-4244-A14B-236558613386}" type="datetime1">
              <a:rPr lang="en-US" smtClean="0"/>
              <a:pPr/>
              <a:t>9/10/2011</a:t>
            </a:fld>
            <a:endParaRPr lang="he-IL" dirty="0"/>
          </a:p>
        </p:txBody>
      </p:sp>
      <p:sp>
        <p:nvSpPr>
          <p:cNvPr id="4" name="מציין מיקום של כותרת תחתונה 3"/>
          <p:cNvSpPr>
            <a:spLocks noGrp="1"/>
          </p:cNvSpPr>
          <p:nvPr>
            <p:ph type="ftr" sz="quarter" idx="11"/>
          </p:nvPr>
        </p:nvSpPr>
        <p:spPr/>
        <p:txBody>
          <a:bodyPr/>
          <a:lstStyle/>
          <a:p>
            <a:r>
              <a:rPr lang="en-US" dirty="0" smtClean="0"/>
              <a:t>Motivation</a:t>
            </a:r>
            <a:endParaRPr lang="he-IL" dirty="0"/>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BA6A2B2-150B-47F3-9A10-211F2647A616}" type="datetime1">
              <a:rPr lang="en-US" smtClean="0"/>
              <a:pPr/>
              <a:t>9/10/2011</a:t>
            </a:fld>
            <a:endParaRPr lang="he-IL" dirty="0"/>
          </a:p>
        </p:txBody>
      </p:sp>
      <p:sp>
        <p:nvSpPr>
          <p:cNvPr id="3" name="מציין מיקום של כותרת תחתונה 2"/>
          <p:cNvSpPr>
            <a:spLocks noGrp="1"/>
          </p:cNvSpPr>
          <p:nvPr>
            <p:ph type="ftr" sz="quarter" idx="11"/>
          </p:nvPr>
        </p:nvSpPr>
        <p:spPr/>
        <p:txBody>
          <a:bodyPr/>
          <a:lstStyle/>
          <a:p>
            <a:r>
              <a:rPr lang="en-US" dirty="0" smtClean="0"/>
              <a:t>Motivation</a:t>
            </a:r>
            <a:endParaRPr lang="he-IL" dirty="0"/>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FE1064A-FB76-4562-AAB5-E80F147E590D}" type="datetime1">
              <a:rPr lang="en-US" smtClean="0"/>
              <a:pPr/>
              <a:t>9/10/2011</a:t>
            </a:fld>
            <a:endParaRPr lang="he-IL" dirty="0"/>
          </a:p>
        </p:txBody>
      </p:sp>
      <p:sp>
        <p:nvSpPr>
          <p:cNvPr id="6" name="מציין מיקום של כותרת תחתונה 5"/>
          <p:cNvSpPr>
            <a:spLocks noGrp="1"/>
          </p:cNvSpPr>
          <p:nvPr>
            <p:ph type="ftr" sz="quarter" idx="11"/>
          </p:nvPr>
        </p:nvSpPr>
        <p:spPr/>
        <p:txBody>
          <a:bodyPr/>
          <a:lstStyle/>
          <a:p>
            <a:r>
              <a:rPr lang="en-US" dirty="0" smtClean="0"/>
              <a:t>Motivation</a:t>
            </a:r>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E80677D-F0FD-4D72-85D3-D4EC4C178A28}" type="datetime1">
              <a:rPr lang="en-US" smtClean="0"/>
              <a:pPr/>
              <a:t>9/10/2011</a:t>
            </a:fld>
            <a:endParaRPr lang="he-IL" dirty="0"/>
          </a:p>
        </p:txBody>
      </p:sp>
      <p:sp>
        <p:nvSpPr>
          <p:cNvPr id="6" name="מציין מיקום של כותרת תחתונה 5"/>
          <p:cNvSpPr>
            <a:spLocks noGrp="1"/>
          </p:cNvSpPr>
          <p:nvPr>
            <p:ph type="ftr" sz="quarter" idx="11"/>
          </p:nvPr>
        </p:nvSpPr>
        <p:spPr/>
        <p:txBody>
          <a:bodyPr/>
          <a:lstStyle/>
          <a:p>
            <a:r>
              <a:rPr lang="en-US" dirty="0" smtClean="0"/>
              <a:t>Motivation</a:t>
            </a:r>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9D4D0F-1560-48BE-BB09-8CB9EF69DA9D}" type="datetime1">
              <a:rPr lang="en-US" smtClean="0"/>
              <a:pPr/>
              <a:t>9/10/2011</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dirty="0" smtClean="0"/>
              <a:t>Motivation</a:t>
            </a:r>
            <a:endParaRPr lang="he-IL" dirty="0"/>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16.xml"/><Relationship Id="rId7" Type="http://schemas.openxmlformats.org/officeDocument/2006/relationships/oleObject" Target="../embeddings/oleObject34.bin"/><Relationship Id="rId12"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4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19.xml"/><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22.xml"/><Relationship Id="rId7" Type="http://schemas.openxmlformats.org/officeDocument/2006/relationships/oleObject" Target="../embeddings/oleObject53.bin"/><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oleObject" Target="../embeddings/oleObject52.bin"/><Relationship Id="rId11" Type="http://schemas.openxmlformats.org/officeDocument/2006/relationships/oleObject" Target="../embeddings/oleObject57.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notesSlide" Target="../notesSlides/notesSlide23.xml"/><Relationship Id="rId7" Type="http://schemas.openxmlformats.org/officeDocument/2006/relationships/oleObject" Target="../embeddings/oleObject61.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oleObject" Target="../embeddings/oleObject60.bin"/><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oleObject" Target="../embeddings/oleObject66.bin"/><Relationship Id="rId2" Type="http://schemas.openxmlformats.org/officeDocument/2006/relationships/slideLayout" Target="../slideLayouts/slideLayout13.xml"/><Relationship Id="rId1" Type="http://schemas.openxmlformats.org/officeDocument/2006/relationships/vmlDrawing" Target="../drawings/vmlDrawing21.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oleObject" Target="../embeddings/oleObject68.bin"/><Relationship Id="rId4" Type="http://schemas.openxmlformats.org/officeDocument/2006/relationships/oleObject" Target="../embeddings/oleObject67.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notesSlide" Target="../notesSlides/notesSlide26.xml"/><Relationship Id="rId7"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71.bin"/><Relationship Id="rId5" Type="http://schemas.openxmlformats.org/officeDocument/2006/relationships/oleObject" Target="../embeddings/oleObject70.bin"/><Relationship Id="rId4" Type="http://schemas.openxmlformats.org/officeDocument/2006/relationships/oleObject" Target="../embeddings/oleObject69.bin"/><Relationship Id="rId9" Type="http://schemas.openxmlformats.org/officeDocument/2006/relationships/oleObject" Target="../embeddings/oleObject74.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oleObject" Target="../embeddings/oleObject75.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80.bin"/><Relationship Id="rId13" Type="http://schemas.openxmlformats.org/officeDocument/2006/relationships/oleObject" Target="../embeddings/oleObject85.bin"/><Relationship Id="rId3" Type="http://schemas.openxmlformats.org/officeDocument/2006/relationships/notesSlide" Target="../notesSlides/notesSlide28.xml"/><Relationship Id="rId7" Type="http://schemas.openxmlformats.org/officeDocument/2006/relationships/oleObject" Target="../embeddings/oleObject79.bin"/><Relationship Id="rId12"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78.bin"/><Relationship Id="rId11" Type="http://schemas.openxmlformats.org/officeDocument/2006/relationships/oleObject" Target="../embeddings/oleObject83.bin"/><Relationship Id="rId5" Type="http://schemas.openxmlformats.org/officeDocument/2006/relationships/oleObject" Target="../embeddings/oleObject77.bin"/><Relationship Id="rId10" Type="http://schemas.openxmlformats.org/officeDocument/2006/relationships/oleObject" Target="../embeddings/oleObject82.bin"/><Relationship Id="rId4" Type="http://schemas.openxmlformats.org/officeDocument/2006/relationships/oleObject" Target="../embeddings/oleObject76.bin"/><Relationship Id="rId9" Type="http://schemas.openxmlformats.org/officeDocument/2006/relationships/oleObject" Target="../embeddings/oleObject81.bin"/><Relationship Id="rId14" Type="http://schemas.openxmlformats.org/officeDocument/2006/relationships/oleObject" Target="../embeddings/oleObject8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oleObject" Target="../embeddings/oleObject88.bin"/><Relationship Id="rId4" Type="http://schemas.openxmlformats.org/officeDocument/2006/relationships/oleObject" Target="../embeddings/oleObject87.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93.bin"/><Relationship Id="rId3" Type="http://schemas.openxmlformats.org/officeDocument/2006/relationships/notesSlide" Target="../notesSlides/notesSlide30.xml"/><Relationship Id="rId7"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91.bin"/><Relationship Id="rId5" Type="http://schemas.openxmlformats.org/officeDocument/2006/relationships/oleObject" Target="../embeddings/oleObject90.bin"/><Relationship Id="rId10" Type="http://schemas.openxmlformats.org/officeDocument/2006/relationships/oleObject" Target="../embeddings/oleObject95.bin"/><Relationship Id="rId4" Type="http://schemas.openxmlformats.org/officeDocument/2006/relationships/oleObject" Target="../embeddings/oleObject89.bin"/><Relationship Id="rId9" Type="http://schemas.openxmlformats.org/officeDocument/2006/relationships/oleObject" Target="../embeddings/oleObject94.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00.bin"/><Relationship Id="rId3" Type="http://schemas.openxmlformats.org/officeDocument/2006/relationships/notesSlide" Target="../notesSlides/notesSlide31.xml"/><Relationship Id="rId7" Type="http://schemas.openxmlformats.org/officeDocument/2006/relationships/oleObject" Target="../embeddings/oleObject99.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98.bin"/><Relationship Id="rId5" Type="http://schemas.openxmlformats.org/officeDocument/2006/relationships/oleObject" Target="../embeddings/oleObject97.bin"/><Relationship Id="rId4" Type="http://schemas.openxmlformats.org/officeDocument/2006/relationships/oleObject" Target="../embeddings/oleObject96.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oleObject" Target="../embeddings/oleObject102.bin"/><Relationship Id="rId4" Type="http://schemas.openxmlformats.org/officeDocument/2006/relationships/oleObject" Target="../embeddings/oleObject101.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07.bin"/><Relationship Id="rId3" Type="http://schemas.openxmlformats.org/officeDocument/2006/relationships/notesSlide" Target="../notesSlides/notesSlide33.xml"/><Relationship Id="rId7" Type="http://schemas.openxmlformats.org/officeDocument/2006/relationships/oleObject" Target="../embeddings/oleObject106.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105.bin"/><Relationship Id="rId5" Type="http://schemas.openxmlformats.org/officeDocument/2006/relationships/oleObject" Target="../embeddings/oleObject104.bin"/><Relationship Id="rId4" Type="http://schemas.openxmlformats.org/officeDocument/2006/relationships/oleObject" Target="../embeddings/oleObject103.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12.bin"/><Relationship Id="rId3" Type="http://schemas.openxmlformats.org/officeDocument/2006/relationships/notesSlide" Target="../notesSlides/notesSlide34.xml"/><Relationship Id="rId7" Type="http://schemas.openxmlformats.org/officeDocument/2006/relationships/oleObject" Target="../embeddings/oleObject111.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oleObject" Target="../embeddings/oleObject110.bin"/><Relationship Id="rId5" Type="http://schemas.openxmlformats.org/officeDocument/2006/relationships/oleObject" Target="../embeddings/oleObject109.bin"/><Relationship Id="rId4" Type="http://schemas.openxmlformats.org/officeDocument/2006/relationships/oleObject" Target="../embeddings/oleObject108.bin"/><Relationship Id="rId9" Type="http://schemas.openxmlformats.org/officeDocument/2006/relationships/oleObject" Target="../embeddings/oleObject113.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oleObject" Target="../embeddings/oleObject117.bin"/><Relationship Id="rId2" Type="http://schemas.openxmlformats.org/officeDocument/2006/relationships/slideLayout" Target="../slideLayouts/slideLayout12.xml"/><Relationship Id="rId1" Type="http://schemas.openxmlformats.org/officeDocument/2006/relationships/vmlDrawing" Target="../drawings/vmlDrawing32.vml"/><Relationship Id="rId6" Type="http://schemas.openxmlformats.org/officeDocument/2006/relationships/oleObject" Target="../embeddings/oleObject116.bin"/><Relationship Id="rId5" Type="http://schemas.openxmlformats.org/officeDocument/2006/relationships/oleObject" Target="../embeddings/oleObject115.bin"/><Relationship Id="rId4" Type="http://schemas.openxmlformats.org/officeDocument/2006/relationships/oleObject" Target="../embeddings/oleObject114.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מציין מיקום של מספר שקופית 4"/>
          <p:cNvSpPr>
            <a:spLocks noGrp="1"/>
          </p:cNvSpPr>
          <p:nvPr>
            <p:ph type="sldNum" sz="quarter" idx="11"/>
          </p:nvPr>
        </p:nvSpPr>
        <p:spPr/>
        <p:txBody>
          <a:bodyPr/>
          <a:lstStyle/>
          <a:p>
            <a:fld id="{2A785462-86FD-45FD-9374-539A2F40C846}" type="slidenum">
              <a:rPr lang="he-IL"/>
              <a:pPr/>
              <a:t>1</a:t>
            </a:fld>
            <a:endParaRPr lang="en-US" dirty="0"/>
          </a:p>
        </p:txBody>
      </p:sp>
      <p:sp>
        <p:nvSpPr>
          <p:cNvPr id="5" name="מציין מיקום של תאריך 5"/>
          <p:cNvSpPr>
            <a:spLocks noGrp="1"/>
          </p:cNvSpPr>
          <p:nvPr>
            <p:ph type="dt" sz="half" idx="12"/>
          </p:nvPr>
        </p:nvSpPr>
        <p:spPr/>
        <p:txBody>
          <a:bodyPr/>
          <a:lstStyle/>
          <a:p>
            <a:fld id="{DF70555B-628F-45B0-ABEB-BA1D9F42592B}" type="datetime1">
              <a:rPr lang="en-US" smtClean="0"/>
              <a:pPr/>
              <a:t>9/11/2011</a:t>
            </a:fld>
            <a:endParaRPr lang="en-US" dirty="0"/>
          </a:p>
        </p:txBody>
      </p:sp>
      <p:sp>
        <p:nvSpPr>
          <p:cNvPr id="43010" name="Rectangle 2"/>
          <p:cNvSpPr>
            <a:spLocks noGrp="1" noChangeArrowheads="1"/>
          </p:cNvSpPr>
          <p:nvPr>
            <p:ph type="title"/>
          </p:nvPr>
        </p:nvSpPr>
        <p:spPr>
          <a:xfrm>
            <a:off x="452461" y="1900238"/>
            <a:ext cx="7620001" cy="1600200"/>
          </a:xfrm>
        </p:spPr>
        <p:txBody>
          <a:bodyPr>
            <a:normAutofit fontScale="90000"/>
          </a:bodyPr>
          <a:lstStyle/>
          <a:p>
            <a:pPr algn="ctr">
              <a:lnSpc>
                <a:spcPct val="85000"/>
              </a:lnSpc>
            </a:pPr>
            <a:r>
              <a:rPr lang="en-US" sz="7200" b="0" dirty="0">
                <a:solidFill>
                  <a:schemeClr val="accent2"/>
                </a:solidFill>
                <a:latin typeface="Times New Roman" pitchFamily="18" charset="0"/>
                <a:cs typeface="Times New Roman" pitchFamily="18" charset="0"/>
              </a:rPr>
              <a:t>Aggregation of Binary </a:t>
            </a:r>
            <a:r>
              <a:rPr lang="en-US" sz="7200" b="0" dirty="0" smtClean="0">
                <a:solidFill>
                  <a:schemeClr val="accent2"/>
                </a:solidFill>
                <a:latin typeface="Times New Roman" pitchFamily="18" charset="0"/>
                <a:cs typeface="Times New Roman" pitchFamily="18" charset="0"/>
              </a:rPr>
              <a:t>Evaluations without Manipulations</a:t>
            </a:r>
            <a:r>
              <a:rPr lang="he-IL" sz="7200" b="0" dirty="0">
                <a:solidFill>
                  <a:schemeClr val="accent2"/>
                </a:solidFill>
                <a:latin typeface="Times New Roman" pitchFamily="18" charset="0"/>
                <a:cs typeface="Times New Roman" pitchFamily="18" charset="0"/>
              </a:rPr>
              <a:t/>
            </a:r>
            <a:br>
              <a:rPr lang="he-IL" sz="7200" b="0" dirty="0">
                <a:solidFill>
                  <a:schemeClr val="accent2"/>
                </a:solidFill>
                <a:latin typeface="Times New Roman" pitchFamily="18" charset="0"/>
                <a:cs typeface="Times New Roman" pitchFamily="18" charset="0"/>
              </a:rPr>
            </a:br>
            <a:endParaRPr lang="en-US" sz="7200" b="0" dirty="0">
              <a:solidFill>
                <a:schemeClr val="accent2"/>
              </a:solidFill>
              <a:latin typeface="Times New Roman" pitchFamily="18" charset="0"/>
              <a:cs typeface="Times New Roman" pitchFamily="18" charset="0"/>
            </a:endParaRPr>
          </a:p>
        </p:txBody>
      </p:sp>
      <p:sp>
        <p:nvSpPr>
          <p:cNvPr id="43011" name="Rectangle 3"/>
          <p:cNvSpPr>
            <a:spLocks noGrp="1" noChangeArrowheads="1"/>
          </p:cNvSpPr>
          <p:nvPr>
            <p:ph type="body" idx="1"/>
          </p:nvPr>
        </p:nvSpPr>
        <p:spPr>
          <a:xfrm>
            <a:off x="928662" y="4429132"/>
            <a:ext cx="6096000" cy="2819400"/>
          </a:xfrm>
        </p:spPr>
        <p:txBody>
          <a:bodyPr/>
          <a:lstStyle/>
          <a:p>
            <a:pPr algn="ctr">
              <a:lnSpc>
                <a:spcPct val="80000"/>
              </a:lnSpc>
              <a:buFont typeface="Wingdings" pitchFamily="2" charset="2"/>
              <a:buNone/>
            </a:pPr>
            <a:r>
              <a:rPr lang="en-US" sz="4400" dirty="0" smtClean="0">
                <a:latin typeface="Times New Roman" pitchFamily="18" charset="0"/>
                <a:cs typeface="Times New Roman" pitchFamily="18" charset="0"/>
              </a:rPr>
              <a:t>Dvir</a:t>
            </a:r>
            <a:r>
              <a:rPr lang="en-US" sz="44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Falik</a:t>
            </a:r>
            <a:r>
              <a:rPr lang="en-US" sz="4400" dirty="0" smtClean="0">
                <a:latin typeface="Times New Roman" pitchFamily="18" charset="0"/>
                <a:cs typeface="Times New Roman" pitchFamily="18" charset="0"/>
              </a:rPr>
              <a:t> </a:t>
            </a:r>
          </a:p>
          <a:p>
            <a:pPr algn="ctr">
              <a:lnSpc>
                <a:spcPct val="80000"/>
              </a:lnSpc>
              <a:buFont typeface="Wingdings" pitchFamily="2" charset="2"/>
              <a:buNone/>
            </a:pPr>
            <a:r>
              <a:rPr lang="en-US" sz="4400" dirty="0" smtClean="0">
                <a:latin typeface="Times New Roman" pitchFamily="18" charset="0"/>
                <a:cs typeface="Times New Roman" pitchFamily="18" charset="0"/>
              </a:rPr>
              <a:t>Elad</a:t>
            </a:r>
            <a:r>
              <a:rPr lang="en-US" sz="44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Dokow</a:t>
            </a:r>
            <a:endParaRPr lang="en-US" sz="4400" dirty="0" smtClean="0">
              <a:latin typeface="Times New Roman" pitchFamily="18" charset="0"/>
              <a:cs typeface="Times New Roman" pitchFamily="18" charset="0"/>
            </a:endParaRPr>
          </a:p>
          <a:p>
            <a:pPr algn="ctr">
              <a:lnSpc>
                <a:spcPct val="80000"/>
              </a:lnSpc>
              <a:buFont typeface="Wingdings" pitchFamily="2" charset="2"/>
              <a:buNone/>
            </a:pPr>
            <a:endParaRPr lang="en-US" sz="4400" dirty="0">
              <a:latin typeface="Times New Roman" pitchFamily="18" charset="0"/>
              <a:cs typeface="Times New Roman" pitchFamily="18" charset="0"/>
            </a:endParaRPr>
          </a:p>
          <a:p>
            <a:pPr algn="ctr">
              <a:lnSpc>
                <a:spcPct val="80000"/>
              </a:lnSpc>
              <a:buFont typeface="Wingdings" pitchFamily="2" charset="2"/>
              <a:buNone/>
            </a:pPr>
            <a:endParaRPr lang="en-US" sz="4400" dirty="0" smtClean="0">
              <a:latin typeface="Times New Roman" pitchFamily="18" charset="0"/>
              <a:cs typeface="Times New Roman" pitchFamily="18" charset="0"/>
            </a:endParaRPr>
          </a:p>
          <a:p>
            <a:pPr algn="ctr">
              <a:lnSpc>
                <a:spcPct val="80000"/>
              </a:lnSpc>
              <a:buFont typeface="Wingdings" pitchFamily="2" charset="2"/>
              <a:buNone/>
            </a:pPr>
            <a:endParaRPr lang="en-US"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a:r>
              <a:rPr lang="en-US" dirty="0" smtClean="0">
                <a:solidFill>
                  <a:schemeClr val="accent2"/>
                </a:solidFill>
              </a:rPr>
              <a:t>Example: </a:t>
            </a:r>
            <a:endParaRPr lang="he-IL" dirty="0">
              <a:solidFill>
                <a:schemeClr val="accent2"/>
              </a:solidFill>
            </a:endParaRP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10</a:t>
            </a:fld>
            <a:endParaRPr lang="he-IL"/>
          </a:p>
        </p:txBody>
      </p:sp>
      <p:graphicFrame>
        <p:nvGraphicFramePr>
          <p:cNvPr id="7170" name="Object 2"/>
          <p:cNvGraphicFramePr>
            <a:graphicFrameLocks noChangeAspect="1"/>
          </p:cNvGraphicFramePr>
          <p:nvPr/>
        </p:nvGraphicFramePr>
        <p:xfrm>
          <a:off x="3286116" y="571480"/>
          <a:ext cx="4324350" cy="595312"/>
        </p:xfrm>
        <a:graphic>
          <a:graphicData uri="http://schemas.openxmlformats.org/presentationml/2006/ole">
            <p:oleObj spid="_x0000_s63490" name="משוואה" r:id="rId4" imgW="1663560" imgH="228600" progId="Equation.3">
              <p:embed/>
            </p:oleObj>
          </a:graphicData>
        </a:graphic>
      </p:graphicFrame>
      <p:sp>
        <p:nvSpPr>
          <p:cNvPr id="9" name="קשת 8"/>
          <p:cNvSpPr/>
          <p:nvPr/>
        </p:nvSpPr>
        <p:spPr>
          <a:xfrm rot="16652798">
            <a:off x="2114775" y="2461973"/>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
        <p:nvSpPr>
          <p:cNvPr id="10" name="קשת 9"/>
          <p:cNvSpPr/>
          <p:nvPr/>
        </p:nvSpPr>
        <p:spPr>
          <a:xfrm>
            <a:off x="5643570" y="2428868"/>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dirty="0"/>
          </a:p>
        </p:txBody>
      </p:sp>
      <p:sp>
        <p:nvSpPr>
          <p:cNvPr id="11" name="קשת 10"/>
          <p:cNvSpPr/>
          <p:nvPr/>
        </p:nvSpPr>
        <p:spPr>
          <a:xfrm rot="5787905">
            <a:off x="5687328" y="2662364"/>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4" name="קשת 13"/>
          <p:cNvSpPr/>
          <p:nvPr/>
        </p:nvSpPr>
        <p:spPr>
          <a:xfrm rot="10998949">
            <a:off x="2191137" y="2766901"/>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cxnSp>
        <p:nvCxnSpPr>
          <p:cNvPr id="16" name="מחבר ישר 15"/>
          <p:cNvCxnSpPr/>
          <p:nvPr/>
        </p:nvCxnSpPr>
        <p:spPr>
          <a:xfrm>
            <a:off x="4071934" y="2428868"/>
            <a:ext cx="1357322" cy="0"/>
          </a:xfrm>
          <a:prstGeom prst="line">
            <a:avLst/>
          </a:prstGeom>
        </p:spPr>
        <p:style>
          <a:lnRef idx="1">
            <a:schemeClr val="dk1"/>
          </a:lnRef>
          <a:fillRef idx="0">
            <a:schemeClr val="dk1"/>
          </a:fillRef>
          <a:effectRef idx="0">
            <a:schemeClr val="dk1"/>
          </a:effectRef>
          <a:fontRef idx="minor">
            <a:schemeClr val="tx1"/>
          </a:fontRef>
        </p:style>
      </p:cxnSp>
      <p:cxnSp>
        <p:nvCxnSpPr>
          <p:cNvPr id="17" name="מחבר ישר 16"/>
          <p:cNvCxnSpPr/>
          <p:nvPr/>
        </p:nvCxnSpPr>
        <p:spPr>
          <a:xfrm>
            <a:off x="4143372" y="4429132"/>
            <a:ext cx="1357322" cy="0"/>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5500694" y="2273850"/>
            <a:ext cx="1000132" cy="369332"/>
          </a:xfrm>
          <a:prstGeom prst="rect">
            <a:avLst/>
          </a:prstGeom>
          <a:noFill/>
        </p:spPr>
        <p:txBody>
          <a:bodyPr wrap="square" rtlCol="1">
            <a:spAutoFit/>
          </a:bodyPr>
          <a:lstStyle/>
          <a:p>
            <a:pPr algn="ctr"/>
            <a:r>
              <a:rPr lang="en-US" dirty="0" smtClean="0"/>
              <a:t>100</a:t>
            </a:r>
            <a:endParaRPr lang="he-IL" dirty="0"/>
          </a:p>
        </p:txBody>
      </p:sp>
      <p:sp>
        <p:nvSpPr>
          <p:cNvPr id="20" name="TextBox 19"/>
          <p:cNvSpPr txBox="1"/>
          <p:nvPr/>
        </p:nvSpPr>
        <p:spPr>
          <a:xfrm>
            <a:off x="1714480" y="3214686"/>
            <a:ext cx="1000132" cy="369332"/>
          </a:xfrm>
          <a:prstGeom prst="rect">
            <a:avLst/>
          </a:prstGeom>
          <a:noFill/>
        </p:spPr>
        <p:txBody>
          <a:bodyPr wrap="square" rtlCol="1">
            <a:spAutoFit/>
          </a:bodyPr>
          <a:lstStyle/>
          <a:p>
            <a:pPr algn="ctr"/>
            <a:r>
              <a:rPr lang="en-US" dirty="0" smtClean="0"/>
              <a:t>001</a:t>
            </a:r>
            <a:endParaRPr lang="he-IL" dirty="0"/>
          </a:p>
        </p:txBody>
      </p:sp>
      <p:sp>
        <p:nvSpPr>
          <p:cNvPr id="21" name="TextBox 20"/>
          <p:cNvSpPr txBox="1"/>
          <p:nvPr/>
        </p:nvSpPr>
        <p:spPr>
          <a:xfrm>
            <a:off x="3214678" y="4274114"/>
            <a:ext cx="1000132" cy="369332"/>
          </a:xfrm>
          <a:prstGeom prst="rect">
            <a:avLst/>
          </a:prstGeom>
          <a:noFill/>
        </p:spPr>
        <p:txBody>
          <a:bodyPr wrap="square" rtlCol="1">
            <a:spAutoFit/>
          </a:bodyPr>
          <a:lstStyle/>
          <a:p>
            <a:pPr algn="ctr"/>
            <a:r>
              <a:rPr lang="en-US" dirty="0" smtClean="0">
                <a:solidFill>
                  <a:srgbClr val="FFC000"/>
                </a:solidFill>
              </a:rPr>
              <a:t>011</a:t>
            </a:r>
            <a:endParaRPr lang="he-IL" dirty="0">
              <a:solidFill>
                <a:srgbClr val="FFC000"/>
              </a:solidFill>
            </a:endParaRPr>
          </a:p>
        </p:txBody>
      </p:sp>
      <p:sp>
        <p:nvSpPr>
          <p:cNvPr id="22" name="TextBox 21"/>
          <p:cNvSpPr txBox="1"/>
          <p:nvPr/>
        </p:nvSpPr>
        <p:spPr>
          <a:xfrm>
            <a:off x="3071802" y="2214554"/>
            <a:ext cx="1000132" cy="369332"/>
          </a:xfrm>
          <a:prstGeom prst="rect">
            <a:avLst/>
          </a:prstGeom>
          <a:noFill/>
        </p:spPr>
        <p:txBody>
          <a:bodyPr wrap="square" rtlCol="1">
            <a:spAutoFit/>
          </a:bodyPr>
          <a:lstStyle/>
          <a:p>
            <a:pPr algn="ctr"/>
            <a:r>
              <a:rPr lang="en-US" dirty="0" smtClean="0">
                <a:solidFill>
                  <a:srgbClr val="FFC000"/>
                </a:solidFill>
              </a:rPr>
              <a:t>101</a:t>
            </a:r>
            <a:endParaRPr lang="he-IL" dirty="0">
              <a:solidFill>
                <a:srgbClr val="FFC000"/>
              </a:solidFill>
            </a:endParaRPr>
          </a:p>
        </p:txBody>
      </p:sp>
      <p:sp>
        <p:nvSpPr>
          <p:cNvPr id="23" name="TextBox 22"/>
          <p:cNvSpPr txBox="1"/>
          <p:nvPr/>
        </p:nvSpPr>
        <p:spPr>
          <a:xfrm>
            <a:off x="6929454" y="3273982"/>
            <a:ext cx="1000132" cy="369332"/>
          </a:xfrm>
          <a:prstGeom prst="rect">
            <a:avLst/>
          </a:prstGeom>
          <a:noFill/>
        </p:spPr>
        <p:txBody>
          <a:bodyPr wrap="square" rtlCol="1">
            <a:spAutoFit/>
          </a:bodyPr>
          <a:lstStyle/>
          <a:p>
            <a:pPr algn="ctr"/>
            <a:r>
              <a:rPr lang="en-US" dirty="0" smtClean="0"/>
              <a:t>110</a:t>
            </a:r>
            <a:endParaRPr lang="he-IL" dirty="0"/>
          </a:p>
        </p:txBody>
      </p:sp>
      <p:sp>
        <p:nvSpPr>
          <p:cNvPr id="24" name="TextBox 23"/>
          <p:cNvSpPr txBox="1"/>
          <p:nvPr/>
        </p:nvSpPr>
        <p:spPr>
          <a:xfrm>
            <a:off x="5500694" y="4274114"/>
            <a:ext cx="1000132" cy="369332"/>
          </a:xfrm>
          <a:prstGeom prst="rect">
            <a:avLst/>
          </a:prstGeom>
          <a:noFill/>
        </p:spPr>
        <p:txBody>
          <a:bodyPr wrap="square" rtlCol="1">
            <a:spAutoFit/>
          </a:bodyPr>
          <a:lstStyle/>
          <a:p>
            <a:pPr algn="ctr"/>
            <a:r>
              <a:rPr lang="en-US" dirty="0" smtClean="0"/>
              <a:t>010</a:t>
            </a:r>
            <a:endParaRPr lang="he-IL" dirty="0"/>
          </a:p>
        </p:txBody>
      </p:sp>
      <p:sp>
        <p:nvSpPr>
          <p:cNvPr id="25" name="TextBox 24"/>
          <p:cNvSpPr txBox="1"/>
          <p:nvPr/>
        </p:nvSpPr>
        <p:spPr>
          <a:xfrm>
            <a:off x="2786050" y="1643050"/>
            <a:ext cx="1428760" cy="369332"/>
          </a:xfrm>
          <a:prstGeom prst="rect">
            <a:avLst/>
          </a:prstGeom>
          <a:noFill/>
        </p:spPr>
        <p:txBody>
          <a:bodyPr wrap="square" rtlCol="1">
            <a:spAutoFit/>
          </a:bodyPr>
          <a:lstStyle/>
          <a:p>
            <a:r>
              <a:rPr lang="en-US" dirty="0" smtClean="0"/>
              <a:t>My opinion</a:t>
            </a:r>
            <a:endParaRPr lang="he-IL" dirty="0"/>
          </a:p>
        </p:txBody>
      </p:sp>
      <p:sp>
        <p:nvSpPr>
          <p:cNvPr id="26" name="TextBox 25"/>
          <p:cNvSpPr txBox="1"/>
          <p:nvPr/>
        </p:nvSpPr>
        <p:spPr>
          <a:xfrm>
            <a:off x="2714612" y="4643446"/>
            <a:ext cx="2000264" cy="369332"/>
          </a:xfrm>
          <a:prstGeom prst="rect">
            <a:avLst/>
          </a:prstGeom>
          <a:noFill/>
        </p:spPr>
        <p:txBody>
          <a:bodyPr wrap="square" rtlCol="1">
            <a:spAutoFit/>
          </a:bodyPr>
          <a:lstStyle/>
          <a:p>
            <a:pPr algn="ctr"/>
            <a:r>
              <a:rPr lang="en-US" dirty="0" smtClean="0"/>
              <a:t>Social aggregator</a:t>
            </a:r>
            <a:endParaRPr lang="he-IL" dirty="0"/>
          </a:p>
        </p:txBody>
      </p:sp>
      <p:sp>
        <p:nvSpPr>
          <p:cNvPr id="27" name="אליפסה 26"/>
          <p:cNvSpPr/>
          <p:nvPr/>
        </p:nvSpPr>
        <p:spPr>
          <a:xfrm>
            <a:off x="1785918" y="3143248"/>
            <a:ext cx="928694"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אליפסה 27"/>
          <p:cNvSpPr/>
          <p:nvPr/>
        </p:nvSpPr>
        <p:spPr>
          <a:xfrm>
            <a:off x="3143240" y="2214554"/>
            <a:ext cx="928694"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מלבן 29"/>
          <p:cNvSpPr/>
          <p:nvPr/>
        </p:nvSpPr>
        <p:spPr>
          <a:xfrm>
            <a:off x="1278510" y="5488560"/>
            <a:ext cx="1832040" cy="369332"/>
          </a:xfrm>
          <a:prstGeom prst="rect">
            <a:avLst/>
          </a:prstGeom>
        </p:spPr>
        <p:txBody>
          <a:bodyPr wrap="none">
            <a:spAutoFit/>
          </a:bodyPr>
          <a:lstStyle/>
          <a:p>
            <a:r>
              <a:rPr lang="en-US" dirty="0" smtClean="0">
                <a:solidFill>
                  <a:srgbClr val="0070C0"/>
                </a:solidFill>
              </a:rPr>
              <a:t>Full Manipulation</a:t>
            </a:r>
            <a:endParaRPr lang="he-IL" dirty="0">
              <a:solidFill>
                <a:srgbClr val="0070C0"/>
              </a:solidFill>
            </a:endParaRPr>
          </a:p>
        </p:txBody>
      </p:sp>
      <p:sp>
        <p:nvSpPr>
          <p:cNvPr id="29" name="מלבן 28"/>
          <p:cNvSpPr/>
          <p:nvPr/>
        </p:nvSpPr>
        <p:spPr>
          <a:xfrm>
            <a:off x="6261806" y="5500702"/>
            <a:ext cx="2096408" cy="369332"/>
          </a:xfrm>
          <a:prstGeom prst="rect">
            <a:avLst/>
          </a:prstGeom>
        </p:spPr>
        <p:txBody>
          <a:bodyPr wrap="none">
            <a:spAutoFit/>
          </a:bodyPr>
          <a:lstStyle/>
          <a:p>
            <a:r>
              <a:rPr lang="en-US" dirty="0" smtClean="0">
                <a:solidFill>
                  <a:srgbClr val="FF0000"/>
                </a:solidFill>
              </a:rPr>
              <a:t>Partial Manipulation</a:t>
            </a:r>
            <a:endParaRPr lang="he-IL" dirty="0"/>
          </a:p>
        </p:txBody>
      </p:sp>
      <p:sp>
        <p:nvSpPr>
          <p:cNvPr id="34" name="אליפסה 33"/>
          <p:cNvSpPr/>
          <p:nvPr/>
        </p:nvSpPr>
        <p:spPr>
          <a:xfrm>
            <a:off x="3000364" y="2071678"/>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5" name="אליפסה 34"/>
          <p:cNvSpPr/>
          <p:nvPr/>
        </p:nvSpPr>
        <p:spPr>
          <a:xfrm>
            <a:off x="5429256" y="2071678"/>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6" name="אליפסה 35"/>
          <p:cNvSpPr/>
          <p:nvPr/>
        </p:nvSpPr>
        <p:spPr>
          <a:xfrm>
            <a:off x="1643042" y="3000372"/>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7" name="אליפסה 36"/>
          <p:cNvSpPr/>
          <p:nvPr/>
        </p:nvSpPr>
        <p:spPr>
          <a:xfrm>
            <a:off x="6858016" y="3071810"/>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a:r>
              <a:rPr lang="en-US" dirty="0" smtClean="0">
                <a:solidFill>
                  <a:schemeClr val="accent2"/>
                </a:solidFill>
              </a:rPr>
              <a:t>Example: </a:t>
            </a:r>
            <a:endParaRPr lang="he-IL" dirty="0">
              <a:solidFill>
                <a:schemeClr val="accent2"/>
              </a:solidFill>
            </a:endParaRP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11</a:t>
            </a:fld>
            <a:endParaRPr lang="he-IL"/>
          </a:p>
        </p:txBody>
      </p:sp>
      <p:graphicFrame>
        <p:nvGraphicFramePr>
          <p:cNvPr id="7170" name="Object 2"/>
          <p:cNvGraphicFramePr>
            <a:graphicFrameLocks noChangeAspect="1"/>
          </p:cNvGraphicFramePr>
          <p:nvPr/>
        </p:nvGraphicFramePr>
        <p:xfrm>
          <a:off x="3286116" y="571480"/>
          <a:ext cx="4324350" cy="595312"/>
        </p:xfrm>
        <a:graphic>
          <a:graphicData uri="http://schemas.openxmlformats.org/presentationml/2006/ole">
            <p:oleObj spid="_x0000_s64514" name="משוואה" r:id="rId4" imgW="1663560" imgH="228600" progId="Equation.3">
              <p:embed/>
            </p:oleObj>
          </a:graphicData>
        </a:graphic>
      </p:graphicFrame>
      <p:sp>
        <p:nvSpPr>
          <p:cNvPr id="9" name="קשת 8"/>
          <p:cNvSpPr/>
          <p:nvPr/>
        </p:nvSpPr>
        <p:spPr>
          <a:xfrm rot="16652798">
            <a:off x="2114775" y="2461973"/>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
        <p:nvSpPr>
          <p:cNvPr id="10" name="קשת 9"/>
          <p:cNvSpPr/>
          <p:nvPr/>
        </p:nvSpPr>
        <p:spPr>
          <a:xfrm>
            <a:off x="5643570" y="2428868"/>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dirty="0"/>
          </a:p>
        </p:txBody>
      </p:sp>
      <p:sp>
        <p:nvSpPr>
          <p:cNvPr id="11" name="קשת 10"/>
          <p:cNvSpPr/>
          <p:nvPr/>
        </p:nvSpPr>
        <p:spPr>
          <a:xfrm rot="5787905">
            <a:off x="5687328" y="2662364"/>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4" name="קשת 13"/>
          <p:cNvSpPr/>
          <p:nvPr/>
        </p:nvSpPr>
        <p:spPr>
          <a:xfrm rot="10998949">
            <a:off x="2191137" y="2766901"/>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cxnSp>
        <p:nvCxnSpPr>
          <p:cNvPr id="16" name="מחבר ישר 15"/>
          <p:cNvCxnSpPr/>
          <p:nvPr/>
        </p:nvCxnSpPr>
        <p:spPr>
          <a:xfrm>
            <a:off x="4071934" y="2428868"/>
            <a:ext cx="1357322" cy="0"/>
          </a:xfrm>
          <a:prstGeom prst="line">
            <a:avLst/>
          </a:prstGeom>
        </p:spPr>
        <p:style>
          <a:lnRef idx="1">
            <a:schemeClr val="dk1"/>
          </a:lnRef>
          <a:fillRef idx="0">
            <a:schemeClr val="dk1"/>
          </a:fillRef>
          <a:effectRef idx="0">
            <a:schemeClr val="dk1"/>
          </a:effectRef>
          <a:fontRef idx="minor">
            <a:schemeClr val="tx1"/>
          </a:fontRef>
        </p:style>
      </p:cxnSp>
      <p:cxnSp>
        <p:nvCxnSpPr>
          <p:cNvPr id="17" name="מחבר ישר 16"/>
          <p:cNvCxnSpPr/>
          <p:nvPr/>
        </p:nvCxnSpPr>
        <p:spPr>
          <a:xfrm>
            <a:off x="4143372" y="4429132"/>
            <a:ext cx="1357322" cy="0"/>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5500694" y="2273850"/>
            <a:ext cx="1000132" cy="369332"/>
          </a:xfrm>
          <a:prstGeom prst="rect">
            <a:avLst/>
          </a:prstGeom>
          <a:noFill/>
        </p:spPr>
        <p:txBody>
          <a:bodyPr wrap="square" rtlCol="1">
            <a:spAutoFit/>
          </a:bodyPr>
          <a:lstStyle/>
          <a:p>
            <a:pPr algn="ctr"/>
            <a:r>
              <a:rPr lang="en-US" dirty="0" smtClean="0"/>
              <a:t>100</a:t>
            </a:r>
            <a:endParaRPr lang="he-IL" dirty="0"/>
          </a:p>
        </p:txBody>
      </p:sp>
      <p:sp>
        <p:nvSpPr>
          <p:cNvPr id="20" name="TextBox 19"/>
          <p:cNvSpPr txBox="1"/>
          <p:nvPr/>
        </p:nvSpPr>
        <p:spPr>
          <a:xfrm>
            <a:off x="1714480" y="3214686"/>
            <a:ext cx="1000132" cy="369332"/>
          </a:xfrm>
          <a:prstGeom prst="rect">
            <a:avLst/>
          </a:prstGeom>
          <a:noFill/>
        </p:spPr>
        <p:txBody>
          <a:bodyPr wrap="square" rtlCol="1">
            <a:spAutoFit/>
          </a:bodyPr>
          <a:lstStyle/>
          <a:p>
            <a:pPr algn="ctr"/>
            <a:r>
              <a:rPr lang="en-US" dirty="0" smtClean="0"/>
              <a:t>001</a:t>
            </a:r>
            <a:endParaRPr lang="he-IL" dirty="0"/>
          </a:p>
        </p:txBody>
      </p:sp>
      <p:sp>
        <p:nvSpPr>
          <p:cNvPr id="21" name="TextBox 20"/>
          <p:cNvSpPr txBox="1"/>
          <p:nvPr/>
        </p:nvSpPr>
        <p:spPr>
          <a:xfrm>
            <a:off x="3214678" y="4274114"/>
            <a:ext cx="1000132" cy="369332"/>
          </a:xfrm>
          <a:prstGeom prst="rect">
            <a:avLst/>
          </a:prstGeom>
          <a:noFill/>
        </p:spPr>
        <p:txBody>
          <a:bodyPr wrap="square" rtlCol="1">
            <a:spAutoFit/>
          </a:bodyPr>
          <a:lstStyle/>
          <a:p>
            <a:pPr algn="ctr"/>
            <a:r>
              <a:rPr lang="en-US" dirty="0" smtClean="0">
                <a:solidFill>
                  <a:srgbClr val="FFC000"/>
                </a:solidFill>
              </a:rPr>
              <a:t>011</a:t>
            </a:r>
            <a:endParaRPr lang="he-IL" dirty="0">
              <a:solidFill>
                <a:srgbClr val="FFC000"/>
              </a:solidFill>
            </a:endParaRPr>
          </a:p>
        </p:txBody>
      </p:sp>
      <p:sp>
        <p:nvSpPr>
          <p:cNvPr id="22" name="TextBox 21"/>
          <p:cNvSpPr txBox="1"/>
          <p:nvPr/>
        </p:nvSpPr>
        <p:spPr>
          <a:xfrm>
            <a:off x="3071802" y="2214554"/>
            <a:ext cx="1000132" cy="369332"/>
          </a:xfrm>
          <a:prstGeom prst="rect">
            <a:avLst/>
          </a:prstGeom>
          <a:noFill/>
        </p:spPr>
        <p:txBody>
          <a:bodyPr wrap="square" rtlCol="1">
            <a:spAutoFit/>
          </a:bodyPr>
          <a:lstStyle/>
          <a:p>
            <a:pPr algn="ctr"/>
            <a:r>
              <a:rPr lang="en-US" dirty="0" smtClean="0">
                <a:solidFill>
                  <a:srgbClr val="FFC000"/>
                </a:solidFill>
              </a:rPr>
              <a:t>101</a:t>
            </a:r>
            <a:endParaRPr lang="he-IL" dirty="0">
              <a:solidFill>
                <a:srgbClr val="FFC000"/>
              </a:solidFill>
            </a:endParaRPr>
          </a:p>
        </p:txBody>
      </p:sp>
      <p:sp>
        <p:nvSpPr>
          <p:cNvPr id="23" name="TextBox 22"/>
          <p:cNvSpPr txBox="1"/>
          <p:nvPr/>
        </p:nvSpPr>
        <p:spPr>
          <a:xfrm>
            <a:off x="6929454" y="3273982"/>
            <a:ext cx="1000132" cy="369332"/>
          </a:xfrm>
          <a:prstGeom prst="rect">
            <a:avLst/>
          </a:prstGeom>
          <a:noFill/>
        </p:spPr>
        <p:txBody>
          <a:bodyPr wrap="square" rtlCol="1">
            <a:spAutoFit/>
          </a:bodyPr>
          <a:lstStyle/>
          <a:p>
            <a:pPr algn="ctr"/>
            <a:r>
              <a:rPr lang="en-US" dirty="0" smtClean="0"/>
              <a:t>110</a:t>
            </a:r>
            <a:endParaRPr lang="he-IL" dirty="0"/>
          </a:p>
        </p:txBody>
      </p:sp>
      <p:sp>
        <p:nvSpPr>
          <p:cNvPr id="24" name="TextBox 23"/>
          <p:cNvSpPr txBox="1"/>
          <p:nvPr/>
        </p:nvSpPr>
        <p:spPr>
          <a:xfrm>
            <a:off x="5500694" y="4274114"/>
            <a:ext cx="1000132" cy="369332"/>
          </a:xfrm>
          <a:prstGeom prst="rect">
            <a:avLst/>
          </a:prstGeom>
          <a:noFill/>
        </p:spPr>
        <p:txBody>
          <a:bodyPr wrap="square" rtlCol="1">
            <a:spAutoFit/>
          </a:bodyPr>
          <a:lstStyle/>
          <a:p>
            <a:pPr algn="ctr"/>
            <a:r>
              <a:rPr lang="en-US" dirty="0" smtClean="0"/>
              <a:t>010</a:t>
            </a:r>
            <a:endParaRPr lang="he-IL" dirty="0"/>
          </a:p>
        </p:txBody>
      </p:sp>
      <p:sp>
        <p:nvSpPr>
          <p:cNvPr id="25" name="TextBox 24"/>
          <p:cNvSpPr txBox="1"/>
          <p:nvPr/>
        </p:nvSpPr>
        <p:spPr>
          <a:xfrm>
            <a:off x="2786050" y="1643050"/>
            <a:ext cx="1428760" cy="369332"/>
          </a:xfrm>
          <a:prstGeom prst="rect">
            <a:avLst/>
          </a:prstGeom>
          <a:noFill/>
        </p:spPr>
        <p:txBody>
          <a:bodyPr wrap="square" rtlCol="1">
            <a:spAutoFit/>
          </a:bodyPr>
          <a:lstStyle/>
          <a:p>
            <a:r>
              <a:rPr lang="en-US" dirty="0" smtClean="0"/>
              <a:t>My opinion</a:t>
            </a:r>
            <a:endParaRPr lang="he-IL" dirty="0"/>
          </a:p>
        </p:txBody>
      </p:sp>
      <p:sp>
        <p:nvSpPr>
          <p:cNvPr id="26" name="TextBox 25"/>
          <p:cNvSpPr txBox="1"/>
          <p:nvPr/>
        </p:nvSpPr>
        <p:spPr>
          <a:xfrm>
            <a:off x="2714612" y="4643446"/>
            <a:ext cx="2000264" cy="369332"/>
          </a:xfrm>
          <a:prstGeom prst="rect">
            <a:avLst/>
          </a:prstGeom>
          <a:noFill/>
        </p:spPr>
        <p:txBody>
          <a:bodyPr wrap="square" rtlCol="1">
            <a:spAutoFit/>
          </a:bodyPr>
          <a:lstStyle/>
          <a:p>
            <a:pPr algn="ctr"/>
            <a:r>
              <a:rPr lang="en-US" dirty="0" smtClean="0"/>
              <a:t>Social aggregator</a:t>
            </a:r>
            <a:endParaRPr lang="he-IL" dirty="0"/>
          </a:p>
        </p:txBody>
      </p:sp>
      <p:sp>
        <p:nvSpPr>
          <p:cNvPr id="27" name="אליפסה 26"/>
          <p:cNvSpPr/>
          <p:nvPr/>
        </p:nvSpPr>
        <p:spPr>
          <a:xfrm>
            <a:off x="1785918" y="3143248"/>
            <a:ext cx="928694"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אליפסה 27"/>
          <p:cNvSpPr/>
          <p:nvPr/>
        </p:nvSpPr>
        <p:spPr>
          <a:xfrm>
            <a:off x="3143240" y="2214554"/>
            <a:ext cx="928694"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מלבן 29"/>
          <p:cNvSpPr/>
          <p:nvPr/>
        </p:nvSpPr>
        <p:spPr>
          <a:xfrm>
            <a:off x="1278510" y="5488560"/>
            <a:ext cx="1832040" cy="369332"/>
          </a:xfrm>
          <a:prstGeom prst="rect">
            <a:avLst/>
          </a:prstGeom>
        </p:spPr>
        <p:txBody>
          <a:bodyPr wrap="none">
            <a:spAutoFit/>
          </a:bodyPr>
          <a:lstStyle/>
          <a:p>
            <a:r>
              <a:rPr lang="en-US" dirty="0" smtClean="0">
                <a:solidFill>
                  <a:srgbClr val="0070C0"/>
                </a:solidFill>
              </a:rPr>
              <a:t>Full Manipulation</a:t>
            </a:r>
            <a:endParaRPr lang="he-IL" dirty="0">
              <a:solidFill>
                <a:srgbClr val="0070C0"/>
              </a:solidFill>
            </a:endParaRPr>
          </a:p>
        </p:txBody>
      </p:sp>
      <p:sp>
        <p:nvSpPr>
          <p:cNvPr id="29" name="מלבן 28"/>
          <p:cNvSpPr/>
          <p:nvPr/>
        </p:nvSpPr>
        <p:spPr>
          <a:xfrm>
            <a:off x="6261806" y="5500702"/>
            <a:ext cx="2096408" cy="369332"/>
          </a:xfrm>
          <a:prstGeom prst="rect">
            <a:avLst/>
          </a:prstGeom>
        </p:spPr>
        <p:txBody>
          <a:bodyPr wrap="none">
            <a:spAutoFit/>
          </a:bodyPr>
          <a:lstStyle/>
          <a:p>
            <a:r>
              <a:rPr lang="en-US" dirty="0" smtClean="0">
                <a:solidFill>
                  <a:srgbClr val="FF0000"/>
                </a:solidFill>
              </a:rPr>
              <a:t>Partial Manipulation</a:t>
            </a:r>
            <a:endParaRPr lang="he-IL" dirty="0"/>
          </a:p>
        </p:txBody>
      </p:sp>
      <p:sp>
        <p:nvSpPr>
          <p:cNvPr id="34" name="אליפסה 33"/>
          <p:cNvSpPr/>
          <p:nvPr/>
        </p:nvSpPr>
        <p:spPr>
          <a:xfrm>
            <a:off x="3000364" y="2071678"/>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5" name="אליפסה 34"/>
          <p:cNvSpPr/>
          <p:nvPr/>
        </p:nvSpPr>
        <p:spPr>
          <a:xfrm>
            <a:off x="5429256" y="2071678"/>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6" name="אליפסה 35"/>
          <p:cNvSpPr/>
          <p:nvPr/>
        </p:nvSpPr>
        <p:spPr>
          <a:xfrm>
            <a:off x="1643042" y="3000372"/>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7" name="אליפסה 36"/>
          <p:cNvSpPr/>
          <p:nvPr/>
        </p:nvSpPr>
        <p:spPr>
          <a:xfrm>
            <a:off x="6858016" y="3071810"/>
            <a:ext cx="121444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1" name="מלבן 30"/>
          <p:cNvSpPr/>
          <p:nvPr/>
        </p:nvSpPr>
        <p:spPr>
          <a:xfrm>
            <a:off x="3393355" y="5500702"/>
            <a:ext cx="2393091" cy="369332"/>
          </a:xfrm>
          <a:prstGeom prst="rect">
            <a:avLst/>
          </a:prstGeom>
        </p:spPr>
        <p:txBody>
          <a:bodyPr wrap="none">
            <a:spAutoFit/>
          </a:bodyPr>
          <a:lstStyle/>
          <a:p>
            <a:r>
              <a:rPr lang="en-US" dirty="0" smtClean="0">
                <a:solidFill>
                  <a:srgbClr val="00B050"/>
                </a:solidFill>
              </a:rPr>
              <a:t>Hamming manipulation</a:t>
            </a:r>
            <a:endParaRPr lang="he-IL" dirty="0"/>
          </a:p>
        </p:txBody>
      </p:sp>
      <p:sp>
        <p:nvSpPr>
          <p:cNvPr id="32" name="אליפסה 31"/>
          <p:cNvSpPr/>
          <p:nvPr/>
        </p:nvSpPr>
        <p:spPr>
          <a:xfrm>
            <a:off x="5581656" y="2143116"/>
            <a:ext cx="990608" cy="642942"/>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3" name="אליפסה 32"/>
          <p:cNvSpPr/>
          <p:nvPr/>
        </p:nvSpPr>
        <p:spPr>
          <a:xfrm>
            <a:off x="1714480" y="3071810"/>
            <a:ext cx="1071570" cy="652466"/>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
        <p:nvSpPr>
          <p:cNvPr id="38" name="אליפסה 37"/>
          <p:cNvSpPr/>
          <p:nvPr/>
        </p:nvSpPr>
        <p:spPr>
          <a:xfrm>
            <a:off x="3071802" y="2143116"/>
            <a:ext cx="1062046" cy="642942"/>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74638"/>
            <a:ext cx="8258204" cy="1511288"/>
          </a:xfrm>
        </p:spPr>
        <p:txBody>
          <a:bodyPr>
            <a:normAutofit/>
          </a:bodyPr>
          <a:lstStyle/>
          <a:p>
            <a:pPr algn="l"/>
            <a:r>
              <a:rPr lang="en-US" dirty="0" smtClean="0">
                <a:solidFill>
                  <a:schemeClr val="accent2"/>
                </a:solidFill>
              </a:rPr>
              <a:t>Example:</a:t>
            </a:r>
            <a:br>
              <a:rPr lang="en-US" dirty="0" smtClean="0">
                <a:solidFill>
                  <a:schemeClr val="accent2"/>
                </a:solidFill>
              </a:rPr>
            </a:br>
            <a:r>
              <a:rPr lang="en-US" dirty="0" smtClean="0">
                <a:solidFill>
                  <a:schemeClr val="accent2"/>
                </a:solidFill>
              </a:rPr>
              <a:t>GS theorem </a:t>
            </a:r>
            <a:endParaRPr lang="he-IL" dirty="0">
              <a:solidFill>
                <a:schemeClr val="accent2"/>
              </a:solidFill>
            </a:endParaRP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12</a:t>
            </a:fld>
            <a:endParaRPr lang="he-IL"/>
          </a:p>
        </p:txBody>
      </p:sp>
      <p:graphicFrame>
        <p:nvGraphicFramePr>
          <p:cNvPr id="7170" name="Object 2"/>
          <p:cNvGraphicFramePr>
            <a:graphicFrameLocks noChangeAspect="1"/>
          </p:cNvGraphicFramePr>
          <p:nvPr/>
        </p:nvGraphicFramePr>
        <p:xfrm>
          <a:off x="3286116" y="571480"/>
          <a:ext cx="4324350" cy="595312"/>
        </p:xfrm>
        <a:graphic>
          <a:graphicData uri="http://schemas.openxmlformats.org/presentationml/2006/ole">
            <p:oleObj spid="_x0000_s327682" name="משוואה" r:id="rId4" imgW="1663560" imgH="228600" progId="Equation.3">
              <p:embed/>
            </p:oleObj>
          </a:graphicData>
        </a:graphic>
      </p:graphicFrame>
      <p:sp>
        <p:nvSpPr>
          <p:cNvPr id="9" name="קשת 8"/>
          <p:cNvSpPr/>
          <p:nvPr/>
        </p:nvSpPr>
        <p:spPr>
          <a:xfrm rot="16652798">
            <a:off x="2114775" y="2461973"/>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
        <p:nvSpPr>
          <p:cNvPr id="10" name="קשת 9"/>
          <p:cNvSpPr/>
          <p:nvPr/>
        </p:nvSpPr>
        <p:spPr>
          <a:xfrm>
            <a:off x="5643570" y="2428868"/>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dirty="0"/>
          </a:p>
        </p:txBody>
      </p:sp>
      <p:sp>
        <p:nvSpPr>
          <p:cNvPr id="11" name="קשת 10"/>
          <p:cNvSpPr/>
          <p:nvPr/>
        </p:nvSpPr>
        <p:spPr>
          <a:xfrm rot="5787905">
            <a:off x="5687328" y="2662364"/>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4" name="קשת 13"/>
          <p:cNvSpPr/>
          <p:nvPr/>
        </p:nvSpPr>
        <p:spPr>
          <a:xfrm rot="10998949">
            <a:off x="2191137" y="2766901"/>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cxnSp>
        <p:nvCxnSpPr>
          <p:cNvPr id="16" name="מחבר ישר 15"/>
          <p:cNvCxnSpPr/>
          <p:nvPr/>
        </p:nvCxnSpPr>
        <p:spPr>
          <a:xfrm>
            <a:off x="4071934" y="2428868"/>
            <a:ext cx="1357322" cy="0"/>
          </a:xfrm>
          <a:prstGeom prst="line">
            <a:avLst/>
          </a:prstGeom>
        </p:spPr>
        <p:style>
          <a:lnRef idx="1">
            <a:schemeClr val="dk1"/>
          </a:lnRef>
          <a:fillRef idx="0">
            <a:schemeClr val="dk1"/>
          </a:fillRef>
          <a:effectRef idx="0">
            <a:schemeClr val="dk1"/>
          </a:effectRef>
          <a:fontRef idx="minor">
            <a:schemeClr val="tx1"/>
          </a:fontRef>
        </p:style>
      </p:cxnSp>
      <p:cxnSp>
        <p:nvCxnSpPr>
          <p:cNvPr id="17" name="מחבר ישר 16"/>
          <p:cNvCxnSpPr/>
          <p:nvPr/>
        </p:nvCxnSpPr>
        <p:spPr>
          <a:xfrm>
            <a:off x="4143372" y="4429132"/>
            <a:ext cx="1357322" cy="0"/>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5500694" y="2273850"/>
            <a:ext cx="1000132" cy="369332"/>
          </a:xfrm>
          <a:prstGeom prst="rect">
            <a:avLst/>
          </a:prstGeom>
          <a:noFill/>
        </p:spPr>
        <p:txBody>
          <a:bodyPr wrap="square" rtlCol="1">
            <a:spAutoFit/>
          </a:bodyPr>
          <a:lstStyle/>
          <a:p>
            <a:pPr algn="ctr"/>
            <a:r>
              <a:rPr lang="en-US" dirty="0" smtClean="0"/>
              <a:t>100</a:t>
            </a:r>
            <a:endParaRPr lang="he-IL" dirty="0"/>
          </a:p>
        </p:txBody>
      </p:sp>
      <p:sp>
        <p:nvSpPr>
          <p:cNvPr id="20" name="TextBox 19"/>
          <p:cNvSpPr txBox="1"/>
          <p:nvPr/>
        </p:nvSpPr>
        <p:spPr>
          <a:xfrm>
            <a:off x="1714480" y="3214686"/>
            <a:ext cx="1000132" cy="369332"/>
          </a:xfrm>
          <a:prstGeom prst="rect">
            <a:avLst/>
          </a:prstGeom>
          <a:noFill/>
          <a:ln>
            <a:noFill/>
          </a:ln>
        </p:spPr>
        <p:txBody>
          <a:bodyPr wrap="square" rtlCol="1">
            <a:spAutoFit/>
          </a:bodyPr>
          <a:lstStyle/>
          <a:p>
            <a:pPr algn="ctr"/>
            <a:r>
              <a:rPr lang="en-US" dirty="0" smtClean="0"/>
              <a:t>001</a:t>
            </a:r>
            <a:endParaRPr lang="he-IL" dirty="0"/>
          </a:p>
        </p:txBody>
      </p:sp>
      <p:sp>
        <p:nvSpPr>
          <p:cNvPr id="21" name="TextBox 20"/>
          <p:cNvSpPr txBox="1"/>
          <p:nvPr/>
        </p:nvSpPr>
        <p:spPr>
          <a:xfrm>
            <a:off x="3214678" y="4274114"/>
            <a:ext cx="1000132" cy="369332"/>
          </a:xfrm>
          <a:prstGeom prst="rect">
            <a:avLst/>
          </a:prstGeom>
          <a:noFill/>
        </p:spPr>
        <p:txBody>
          <a:bodyPr wrap="square" rtlCol="1">
            <a:spAutoFit/>
          </a:bodyPr>
          <a:lstStyle/>
          <a:p>
            <a:pPr algn="ctr"/>
            <a:r>
              <a:rPr lang="en-US" dirty="0" smtClean="0"/>
              <a:t>011</a:t>
            </a:r>
            <a:endParaRPr lang="he-IL" dirty="0"/>
          </a:p>
        </p:txBody>
      </p:sp>
      <p:sp>
        <p:nvSpPr>
          <p:cNvPr id="22" name="TextBox 21"/>
          <p:cNvSpPr txBox="1"/>
          <p:nvPr/>
        </p:nvSpPr>
        <p:spPr>
          <a:xfrm>
            <a:off x="3071802" y="2214554"/>
            <a:ext cx="1000132" cy="369332"/>
          </a:xfrm>
          <a:prstGeom prst="rect">
            <a:avLst/>
          </a:prstGeom>
          <a:noFill/>
        </p:spPr>
        <p:txBody>
          <a:bodyPr wrap="square" rtlCol="1">
            <a:spAutoFit/>
          </a:bodyPr>
          <a:lstStyle/>
          <a:p>
            <a:pPr algn="ctr"/>
            <a:r>
              <a:rPr lang="en-US" dirty="0" smtClean="0">
                <a:solidFill>
                  <a:srgbClr val="FFC000"/>
                </a:solidFill>
              </a:rPr>
              <a:t>101</a:t>
            </a:r>
            <a:endParaRPr lang="he-IL" dirty="0">
              <a:solidFill>
                <a:srgbClr val="FFC000"/>
              </a:solidFill>
            </a:endParaRPr>
          </a:p>
        </p:txBody>
      </p:sp>
      <p:sp>
        <p:nvSpPr>
          <p:cNvPr id="23" name="TextBox 22"/>
          <p:cNvSpPr txBox="1"/>
          <p:nvPr/>
        </p:nvSpPr>
        <p:spPr>
          <a:xfrm>
            <a:off x="6929454" y="3273982"/>
            <a:ext cx="1000132" cy="369332"/>
          </a:xfrm>
          <a:prstGeom prst="rect">
            <a:avLst/>
          </a:prstGeom>
          <a:noFill/>
        </p:spPr>
        <p:txBody>
          <a:bodyPr wrap="square" rtlCol="1">
            <a:spAutoFit/>
          </a:bodyPr>
          <a:lstStyle/>
          <a:p>
            <a:pPr algn="ctr"/>
            <a:r>
              <a:rPr lang="en-US" dirty="0" smtClean="0"/>
              <a:t>110</a:t>
            </a:r>
            <a:endParaRPr lang="he-IL" dirty="0"/>
          </a:p>
        </p:txBody>
      </p:sp>
      <p:sp>
        <p:nvSpPr>
          <p:cNvPr id="24" name="TextBox 23"/>
          <p:cNvSpPr txBox="1"/>
          <p:nvPr/>
        </p:nvSpPr>
        <p:spPr>
          <a:xfrm>
            <a:off x="5500694" y="4274114"/>
            <a:ext cx="1000132" cy="369332"/>
          </a:xfrm>
          <a:prstGeom prst="rect">
            <a:avLst/>
          </a:prstGeom>
          <a:noFill/>
        </p:spPr>
        <p:txBody>
          <a:bodyPr wrap="square" rtlCol="1">
            <a:spAutoFit/>
          </a:bodyPr>
          <a:lstStyle/>
          <a:p>
            <a:pPr algn="ctr"/>
            <a:r>
              <a:rPr lang="en-US" dirty="0" smtClean="0"/>
              <a:t>010</a:t>
            </a:r>
            <a:endParaRPr lang="he-IL" dirty="0"/>
          </a:p>
        </p:txBody>
      </p:sp>
      <p:sp>
        <p:nvSpPr>
          <p:cNvPr id="25" name="TextBox 24"/>
          <p:cNvSpPr txBox="1"/>
          <p:nvPr/>
        </p:nvSpPr>
        <p:spPr>
          <a:xfrm>
            <a:off x="2786050" y="1643050"/>
            <a:ext cx="2714644" cy="369332"/>
          </a:xfrm>
          <a:prstGeom prst="rect">
            <a:avLst/>
          </a:prstGeom>
          <a:noFill/>
        </p:spPr>
        <p:txBody>
          <a:bodyPr wrap="square" rtlCol="1">
            <a:spAutoFit/>
          </a:bodyPr>
          <a:lstStyle/>
          <a:p>
            <a:pPr algn="l"/>
            <a:r>
              <a:rPr lang="en-US" dirty="0" smtClean="0"/>
              <a:t>My opinion:  c&gt;a&gt;b</a:t>
            </a:r>
            <a:endParaRPr lang="he-IL" dirty="0"/>
          </a:p>
        </p:txBody>
      </p:sp>
      <p:sp>
        <p:nvSpPr>
          <p:cNvPr id="26" name="TextBox 25"/>
          <p:cNvSpPr txBox="1"/>
          <p:nvPr/>
        </p:nvSpPr>
        <p:spPr>
          <a:xfrm>
            <a:off x="5000628" y="1928802"/>
            <a:ext cx="2000264" cy="369332"/>
          </a:xfrm>
          <a:prstGeom prst="rect">
            <a:avLst/>
          </a:prstGeom>
          <a:noFill/>
        </p:spPr>
        <p:txBody>
          <a:bodyPr wrap="square" rtlCol="1">
            <a:spAutoFit/>
          </a:bodyPr>
          <a:lstStyle/>
          <a:p>
            <a:pPr algn="ctr"/>
            <a:r>
              <a:rPr lang="en-US" dirty="0" smtClean="0"/>
              <a:t>Social aggregator</a:t>
            </a:r>
            <a:endParaRPr lang="he-IL" dirty="0"/>
          </a:p>
        </p:txBody>
      </p:sp>
      <p:sp>
        <p:nvSpPr>
          <p:cNvPr id="29" name="אליפסה 28"/>
          <p:cNvSpPr/>
          <p:nvPr/>
        </p:nvSpPr>
        <p:spPr>
          <a:xfrm rot="1647827">
            <a:off x="5575904" y="2585215"/>
            <a:ext cx="2302203" cy="785818"/>
          </a:xfrm>
          <a:prstGeom prst="ellipse">
            <a:avLst/>
          </a:prstGeom>
          <a:no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FFC000"/>
                </a:solidFill>
              </a:rPr>
              <a:t>a</a:t>
            </a:r>
            <a:endParaRPr lang="he-IL" dirty="0">
              <a:solidFill>
                <a:srgbClr val="FFC000"/>
              </a:solidFill>
            </a:endParaRPr>
          </a:p>
        </p:txBody>
      </p:sp>
      <p:sp>
        <p:nvSpPr>
          <p:cNvPr id="30" name="אליפסה 29"/>
          <p:cNvSpPr/>
          <p:nvPr/>
        </p:nvSpPr>
        <p:spPr>
          <a:xfrm>
            <a:off x="3275965" y="3929066"/>
            <a:ext cx="3153423" cy="785818"/>
          </a:xfrm>
          <a:prstGeom prst="ellipse">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002060"/>
                </a:solidFill>
              </a:rPr>
              <a:t>b</a:t>
            </a:r>
            <a:endParaRPr lang="he-IL" dirty="0">
              <a:solidFill>
                <a:srgbClr val="002060"/>
              </a:solidFill>
            </a:endParaRPr>
          </a:p>
        </p:txBody>
      </p:sp>
      <p:sp>
        <p:nvSpPr>
          <p:cNvPr id="27" name="אליפסה 26"/>
          <p:cNvSpPr/>
          <p:nvPr/>
        </p:nvSpPr>
        <p:spPr>
          <a:xfrm rot="19609588">
            <a:off x="1742350" y="2577429"/>
            <a:ext cx="2302203" cy="785818"/>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FF0000"/>
                </a:solidFill>
              </a:rPr>
              <a:t>c</a:t>
            </a:r>
            <a:endParaRPr lang="he-IL"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4"/>
          <p:cNvSpPr>
            <a:spLocks noGrp="1"/>
          </p:cNvSpPr>
          <p:nvPr>
            <p:ph type="sldNum" sz="quarter" idx="11"/>
          </p:nvPr>
        </p:nvSpPr>
        <p:spPr/>
        <p:txBody>
          <a:bodyPr/>
          <a:lstStyle/>
          <a:p>
            <a:fld id="{F8BAE28D-E8FE-4E25-B4C0-2FD47F031D12}" type="slidenum">
              <a:rPr lang="he-IL"/>
              <a:pPr/>
              <a:t>13</a:t>
            </a:fld>
            <a:endParaRPr lang="en-US"/>
          </a:p>
        </p:txBody>
      </p:sp>
      <p:sp>
        <p:nvSpPr>
          <p:cNvPr id="7" name="מציין מיקום של תאריך 5"/>
          <p:cNvSpPr>
            <a:spLocks noGrp="1"/>
          </p:cNvSpPr>
          <p:nvPr>
            <p:ph type="dt" sz="half" idx="12"/>
          </p:nvPr>
        </p:nvSpPr>
        <p:spPr/>
        <p:txBody>
          <a:bodyPr/>
          <a:lstStyle/>
          <a:p>
            <a:fld id="{57224AA9-CF68-4500-B596-0D4711550AF1}" type="datetime1">
              <a:rPr lang="en-US" smtClean="0"/>
              <a:pPr/>
              <a:t>9/11/2011</a:t>
            </a:fld>
            <a:endParaRPr lang="en-US"/>
          </a:p>
        </p:txBody>
      </p:sp>
      <p:sp>
        <p:nvSpPr>
          <p:cNvPr id="76810" name="Rectangle 1034"/>
          <p:cNvSpPr>
            <a:spLocks noGrp="1" noChangeArrowheads="1"/>
          </p:cNvSpPr>
          <p:nvPr>
            <p:ph type="title"/>
          </p:nvPr>
        </p:nvSpPr>
        <p:spPr>
          <a:xfrm>
            <a:off x="1377950" y="457200"/>
            <a:ext cx="6096000" cy="1295400"/>
          </a:xfrm>
          <a:noFill/>
          <a:ln/>
        </p:spPr>
        <p:txBody>
          <a:bodyPr/>
          <a:lstStyle/>
          <a:p>
            <a:pPr algn="l" rtl="0"/>
            <a:r>
              <a:rPr lang="en-US" dirty="0">
                <a:solidFill>
                  <a:schemeClr val="accent2"/>
                </a:solidFill>
                <a:latin typeface="Times New Roman" pitchFamily="18" charset="0"/>
                <a:cs typeface="Times New Roman" pitchFamily="18" charset="0"/>
              </a:rPr>
              <a:t>The model</a:t>
            </a:r>
          </a:p>
        </p:txBody>
      </p:sp>
      <p:sp>
        <p:nvSpPr>
          <p:cNvPr id="76811" name="Rectangle 1035"/>
          <p:cNvSpPr>
            <a:spLocks noChangeArrowheads="1"/>
          </p:cNvSpPr>
          <p:nvPr/>
        </p:nvSpPr>
        <p:spPr bwMode="auto">
          <a:xfrm>
            <a:off x="247650" y="1714488"/>
            <a:ext cx="7896250" cy="4457712"/>
          </a:xfrm>
          <a:prstGeom prst="rect">
            <a:avLst/>
          </a:prstGeom>
          <a:noFill/>
          <a:ln w="9525">
            <a:noFill/>
            <a:miter lim="800000"/>
            <a:headEnd/>
            <a:tailEnd/>
          </a:ln>
          <a:effectLst/>
        </p:spPr>
        <p:txBody>
          <a:bodyPr lIns="92075" tIns="46038" rIns="92075" bIns="46038"/>
          <a:lstStyle/>
          <a:p>
            <a:pPr marL="342900" indent="-342900" algn="just" rtl="0">
              <a:spcBef>
                <a:spcPct val="20000"/>
              </a:spcBef>
              <a:buClr>
                <a:schemeClr val="hlink"/>
              </a:buClr>
              <a:buSzPct val="60000"/>
              <a:buFont typeface="Wingdings" pitchFamily="2" charset="2"/>
              <a:buChar char="n"/>
            </a:pPr>
            <a:r>
              <a:rPr lang="en-US" sz="2800" dirty="0">
                <a:cs typeface="Times New Roman" pitchFamily="18" charset="0"/>
              </a:rPr>
              <a:t>A finite, non-empty set of issues </a:t>
            </a:r>
            <a:r>
              <a:rPr lang="en-US" sz="2800" i="1" dirty="0">
                <a:cs typeface="Times New Roman" pitchFamily="18" charset="0"/>
              </a:rPr>
              <a:t>K</a:t>
            </a:r>
            <a:r>
              <a:rPr lang="en-US" sz="2800" i="1" dirty="0" smtClean="0">
                <a:cs typeface="Times New Roman" pitchFamily="18" charset="0"/>
              </a:rPr>
              <a:t>={</a:t>
            </a:r>
            <a:r>
              <a:rPr lang="en-US" sz="2800" i="1" dirty="0">
                <a:cs typeface="Times New Roman" pitchFamily="18" charset="0"/>
              </a:rPr>
              <a:t>1</a:t>
            </a:r>
            <a:r>
              <a:rPr lang="en-US" sz="2800" i="1" dirty="0" smtClean="0">
                <a:cs typeface="Times New Roman" pitchFamily="18" charset="0"/>
              </a:rPr>
              <a:t>,…</a:t>
            </a:r>
            <a:r>
              <a:rPr lang="en-US" sz="2800" dirty="0" smtClean="0">
                <a:cs typeface="Times New Roman" pitchFamily="18" charset="0"/>
              </a:rPr>
              <a:t>,k}</a:t>
            </a:r>
            <a:endParaRPr lang="en-US" sz="2800" dirty="0">
              <a:cs typeface="Times New Roman" pitchFamily="18" charset="0"/>
            </a:endParaRPr>
          </a:p>
          <a:p>
            <a:pPr marL="342900" indent="-342900" algn="just" rtl="0">
              <a:spcBef>
                <a:spcPct val="20000"/>
              </a:spcBef>
              <a:buClr>
                <a:schemeClr val="hlink"/>
              </a:buClr>
              <a:buSzPct val="60000"/>
              <a:buFont typeface="Wingdings" pitchFamily="2" charset="2"/>
              <a:buChar char="n"/>
            </a:pPr>
            <a:r>
              <a:rPr lang="en-US" altLang="en-US" sz="2800" dirty="0">
                <a:cs typeface="Times New Roman" pitchFamily="18" charset="0"/>
              </a:rPr>
              <a:t>A vector                                             </a:t>
            </a:r>
            <a:r>
              <a:rPr lang="en-US" altLang="en-US" sz="2800" dirty="0" smtClean="0">
                <a:cs typeface="Times New Roman" pitchFamily="18" charset="0"/>
              </a:rPr>
              <a:t>is </a:t>
            </a:r>
            <a:r>
              <a:rPr lang="en-US" altLang="en-US" sz="2800" dirty="0">
                <a:cs typeface="Times New Roman" pitchFamily="18" charset="0"/>
              </a:rPr>
              <a:t>an </a:t>
            </a:r>
            <a:r>
              <a:rPr lang="en-US" altLang="en-US" sz="2800" b="1" i="1" dirty="0">
                <a:cs typeface="Times New Roman" pitchFamily="18" charset="0"/>
              </a:rPr>
              <a:t>evaluation</a:t>
            </a:r>
            <a:r>
              <a:rPr lang="en-US" altLang="en-US" sz="2800" b="1" dirty="0">
                <a:cs typeface="Times New Roman" pitchFamily="18" charset="0"/>
              </a:rPr>
              <a:t>.</a:t>
            </a:r>
            <a:endParaRPr lang="he-IL" altLang="en-US" sz="2800" b="1" dirty="0">
              <a:cs typeface="Times New Roman" pitchFamily="18" charset="0"/>
            </a:endParaRPr>
          </a:p>
          <a:p>
            <a:pPr marL="342900" indent="-342900" algn="just" rtl="0">
              <a:spcBef>
                <a:spcPct val="20000"/>
              </a:spcBef>
              <a:buClr>
                <a:schemeClr val="hlink"/>
              </a:buClr>
              <a:buSzPct val="60000"/>
              <a:buFont typeface="Wingdings" pitchFamily="2" charset="2"/>
              <a:buChar char="n"/>
            </a:pPr>
            <a:r>
              <a:rPr lang="en-US" altLang="en-US" sz="2800" dirty="0">
                <a:cs typeface="Times New Roman" pitchFamily="18" charset="0"/>
              </a:rPr>
              <a:t>The evaluations in                      are called </a:t>
            </a:r>
            <a:r>
              <a:rPr lang="en-US" altLang="en-US" sz="2800" b="1" i="1" dirty="0">
                <a:cs typeface="Times New Roman" pitchFamily="18" charset="0"/>
              </a:rPr>
              <a:t>feasible</a:t>
            </a:r>
            <a:r>
              <a:rPr lang="en-US" altLang="en-US" sz="2800" dirty="0">
                <a:cs typeface="Times New Roman" pitchFamily="18" charset="0"/>
              </a:rPr>
              <a:t>, the others are infeasible.</a:t>
            </a:r>
          </a:p>
          <a:p>
            <a:pPr marL="342900" indent="-342900" algn="just" rtl="0">
              <a:spcBef>
                <a:spcPct val="20000"/>
              </a:spcBef>
              <a:buClr>
                <a:schemeClr val="hlink"/>
              </a:buClr>
              <a:buSzPct val="60000"/>
              <a:buFont typeface="Wingdings" pitchFamily="2" charset="2"/>
              <a:buChar char="n"/>
            </a:pPr>
            <a:r>
              <a:rPr lang="en-US" altLang="en-US" sz="2800" dirty="0">
                <a:cs typeface="Times New Roman" pitchFamily="18" charset="0"/>
              </a:rPr>
              <a:t>In our example, </a:t>
            </a:r>
            <a:r>
              <a:rPr lang="en-US" altLang="en-US" sz="2800" dirty="0" smtClean="0">
                <a:cs typeface="Times New Roman" pitchFamily="18" charset="0"/>
              </a:rPr>
              <a:t>(1,1,0) </a:t>
            </a:r>
            <a:r>
              <a:rPr lang="en-US" altLang="en-US" sz="2800" dirty="0">
                <a:cs typeface="Times New Roman" pitchFamily="18" charset="0"/>
              </a:rPr>
              <a:t>is </a:t>
            </a:r>
            <a:r>
              <a:rPr lang="en-US" altLang="en-US" sz="2800" dirty="0" smtClean="0">
                <a:cs typeface="Times New Roman" pitchFamily="18" charset="0"/>
              </a:rPr>
              <a:t>feasible </a:t>
            </a:r>
            <a:r>
              <a:rPr lang="en-US" altLang="en-US" sz="2800" dirty="0">
                <a:cs typeface="Times New Roman" pitchFamily="18" charset="0"/>
              </a:rPr>
              <a:t>; but (</a:t>
            </a:r>
            <a:r>
              <a:rPr lang="en-US" altLang="en-US" sz="2800" dirty="0" smtClean="0">
                <a:cs typeface="Times New Roman" pitchFamily="18" charset="0"/>
              </a:rPr>
              <a:t>1,1,1</a:t>
            </a:r>
            <a:r>
              <a:rPr lang="en-US" altLang="en-US" sz="2800" dirty="0">
                <a:cs typeface="Times New Roman" pitchFamily="18" charset="0"/>
              </a:rPr>
              <a:t>) is infeasible.</a:t>
            </a:r>
            <a:endParaRPr lang="he-IL" altLang="en-US" sz="2800" dirty="0">
              <a:cs typeface="Times New Roman" pitchFamily="18" charset="0"/>
            </a:endParaRPr>
          </a:p>
        </p:txBody>
      </p:sp>
      <p:graphicFrame>
        <p:nvGraphicFramePr>
          <p:cNvPr id="126976" name="Object 1024"/>
          <p:cNvGraphicFramePr>
            <a:graphicFrameLocks noChangeAspect="1"/>
          </p:cNvGraphicFramePr>
          <p:nvPr/>
        </p:nvGraphicFramePr>
        <p:xfrm>
          <a:off x="2000232" y="2158995"/>
          <a:ext cx="3471863" cy="627063"/>
        </p:xfrm>
        <a:graphic>
          <a:graphicData uri="http://schemas.openxmlformats.org/presentationml/2006/ole">
            <p:oleObj spid="_x0000_s2050" name="משוואה" r:id="rId4" imgW="1333440" imgH="241200" progId="Equation.3">
              <p:embed/>
            </p:oleObj>
          </a:graphicData>
        </a:graphic>
      </p:graphicFrame>
      <p:graphicFrame>
        <p:nvGraphicFramePr>
          <p:cNvPr id="126977" name="Object 1025"/>
          <p:cNvGraphicFramePr>
            <a:graphicFrameLocks noChangeAspect="1"/>
          </p:cNvGraphicFramePr>
          <p:nvPr/>
        </p:nvGraphicFramePr>
        <p:xfrm>
          <a:off x="3503616" y="2714620"/>
          <a:ext cx="1568450" cy="520700"/>
        </p:xfrm>
        <a:graphic>
          <a:graphicData uri="http://schemas.openxmlformats.org/presentationml/2006/ole">
            <p:oleObj spid="_x0000_s2051" name="משוואה" r:id="rId5" imgW="685800" imgH="2286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ציין מיקום של מספר שקופית 4"/>
          <p:cNvSpPr>
            <a:spLocks noGrp="1"/>
          </p:cNvSpPr>
          <p:nvPr>
            <p:ph type="sldNum" sz="quarter" idx="11"/>
          </p:nvPr>
        </p:nvSpPr>
        <p:spPr/>
        <p:txBody>
          <a:bodyPr/>
          <a:lstStyle/>
          <a:p>
            <a:fld id="{8B47467C-7079-48A2-8070-2674F0CD0858}" type="slidenum">
              <a:rPr lang="he-IL"/>
              <a:pPr/>
              <a:t>14</a:t>
            </a:fld>
            <a:endParaRPr lang="en-US"/>
          </a:p>
        </p:txBody>
      </p:sp>
      <p:sp>
        <p:nvSpPr>
          <p:cNvPr id="9" name="מציין מיקום של תאריך 5"/>
          <p:cNvSpPr>
            <a:spLocks noGrp="1"/>
          </p:cNvSpPr>
          <p:nvPr>
            <p:ph type="dt" sz="half" idx="12"/>
          </p:nvPr>
        </p:nvSpPr>
        <p:spPr/>
        <p:txBody>
          <a:bodyPr/>
          <a:lstStyle/>
          <a:p>
            <a:fld id="{A54D7315-0022-4C8F-8C31-F326503126EE}" type="datetime1">
              <a:rPr lang="en-US" smtClean="0"/>
              <a:pPr/>
              <a:t>9/11/2011</a:t>
            </a:fld>
            <a:endParaRPr lang="en-US"/>
          </a:p>
        </p:txBody>
      </p:sp>
      <p:sp>
        <p:nvSpPr>
          <p:cNvPr id="77827" name="Rectangle 2051"/>
          <p:cNvSpPr>
            <a:spLocks noGrp="1" noChangeArrowheads="1"/>
          </p:cNvSpPr>
          <p:nvPr>
            <p:ph type="body" idx="1"/>
          </p:nvPr>
        </p:nvSpPr>
        <p:spPr>
          <a:xfrm>
            <a:off x="0" y="1428736"/>
            <a:ext cx="8786842" cy="4114800"/>
          </a:xfrm>
        </p:spPr>
        <p:txBody>
          <a:bodyPr/>
          <a:lstStyle/>
          <a:p>
            <a:pPr algn="l" rtl="0"/>
            <a:r>
              <a:rPr lang="en-US" dirty="0">
                <a:latin typeface="Times New Roman" pitchFamily="18" charset="0"/>
                <a:cs typeface="Times New Roman" pitchFamily="18" charset="0"/>
              </a:rPr>
              <a:t>A </a:t>
            </a:r>
            <a:r>
              <a:rPr lang="en-US" b="1" i="1" dirty="0">
                <a:latin typeface="Times New Roman" pitchFamily="18" charset="0"/>
                <a:cs typeface="Times New Roman" pitchFamily="18" charset="0"/>
              </a:rPr>
              <a:t>society</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is a finite  set       </a:t>
            </a:r>
            <a:r>
              <a:rPr lang="en-US" i="1" dirty="0">
                <a:latin typeface="Times New Roman" pitchFamily="18" charset="0"/>
                <a:cs typeface="Times New Roman" pitchFamily="18" charset="0"/>
              </a:rPr>
              <a:t>             </a:t>
            </a:r>
            <a:r>
              <a:rPr lang="he-IL"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l" rtl="0"/>
            <a:r>
              <a:rPr lang="en-US" dirty="0">
                <a:latin typeface="Times New Roman" pitchFamily="18" charset="0"/>
                <a:cs typeface="Times New Roman" pitchFamily="18" charset="0"/>
              </a:rPr>
              <a:t>A </a:t>
            </a:r>
            <a:r>
              <a:rPr lang="en-US" b="1" i="1" dirty="0">
                <a:latin typeface="Times New Roman" pitchFamily="18" charset="0"/>
                <a:cs typeface="Times New Roman" pitchFamily="18" charset="0"/>
              </a:rPr>
              <a:t>profile</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of feasible evaluations </a:t>
            </a:r>
            <a:r>
              <a:rPr lang="en-US" dirty="0" smtClean="0">
                <a:latin typeface="Times New Roman" pitchFamily="18" charset="0"/>
                <a:cs typeface="Times New Roman" pitchFamily="18" charset="0"/>
              </a:rPr>
              <a:t>				   		     is </a:t>
            </a:r>
            <a:r>
              <a:rPr lang="en-US" dirty="0">
                <a:latin typeface="Times New Roman" pitchFamily="18" charset="0"/>
                <a:cs typeface="Times New Roman" pitchFamily="18" charset="0"/>
              </a:rPr>
              <a:t>an             </a:t>
            </a:r>
            <a:r>
              <a:rPr lang="en-US" dirty="0" smtClean="0">
                <a:latin typeface="Times New Roman" pitchFamily="18" charset="0"/>
                <a:cs typeface="Times New Roman" pitchFamily="18" charset="0"/>
              </a:rPr>
              <a:t>matrix </a:t>
            </a:r>
            <a:r>
              <a:rPr lang="en-US" dirty="0">
                <a:latin typeface="Times New Roman" pitchFamily="18" charset="0"/>
                <a:cs typeface="Times New Roman" pitchFamily="18" charset="0"/>
              </a:rPr>
              <a:t>all of whose rows lie in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a:t>
            </a:r>
          </a:p>
          <a:p>
            <a:pPr algn="l" rtl="0"/>
            <a:r>
              <a:rPr lang="en-US" dirty="0">
                <a:latin typeface="Times New Roman" pitchFamily="18" charset="0"/>
                <a:cs typeface="Times New Roman" pitchFamily="18" charset="0"/>
              </a:rPr>
              <a:t>An </a:t>
            </a:r>
            <a:r>
              <a:rPr lang="en-US" i="1" dirty="0">
                <a:latin typeface="Times New Roman" pitchFamily="18" charset="0"/>
                <a:cs typeface="Times New Roman" pitchFamily="18" charset="0"/>
              </a:rPr>
              <a:t>aggregator </a:t>
            </a:r>
            <a:r>
              <a:rPr lang="en-US" dirty="0">
                <a:latin typeface="Times New Roman" pitchFamily="18" charset="0"/>
                <a:cs typeface="Times New Roman" pitchFamily="18" charset="0"/>
              </a:rPr>
              <a:t>for </a:t>
            </a:r>
            <a:r>
              <a:rPr lang="en-US" i="1" dirty="0">
                <a:latin typeface="Times New Roman" pitchFamily="18" charset="0"/>
                <a:cs typeface="Times New Roman" pitchFamily="18" charset="0"/>
              </a:rPr>
              <a:t>N </a:t>
            </a:r>
            <a:r>
              <a:rPr lang="en-US" dirty="0">
                <a:latin typeface="Times New Roman" pitchFamily="18" charset="0"/>
                <a:cs typeface="Times New Roman" pitchFamily="18" charset="0"/>
              </a:rPr>
              <a:t>over </a:t>
            </a:r>
            <a:r>
              <a:rPr lang="en-US" i="1" dirty="0">
                <a:latin typeface="Times New Roman" pitchFamily="18" charset="0"/>
                <a:cs typeface="Times New Roman" pitchFamily="18" charset="0"/>
              </a:rPr>
              <a:t>X </a:t>
            </a:r>
            <a:r>
              <a:rPr lang="en-US" dirty="0">
                <a:latin typeface="Times New Roman" pitchFamily="18" charset="0"/>
                <a:cs typeface="Times New Roman" pitchFamily="18" charset="0"/>
              </a:rPr>
              <a:t>is a mapping                         .</a:t>
            </a:r>
            <a:endParaRPr lang="he-IL" dirty="0">
              <a:latin typeface="CMR12" charset="0"/>
            </a:endParaRPr>
          </a:p>
          <a:p>
            <a:pPr algn="l" rtl="0"/>
            <a:endParaRPr lang="he-IL" dirty="0">
              <a:latin typeface="CMR12" charset="0"/>
            </a:endParaRPr>
          </a:p>
          <a:p>
            <a:pPr algn="l" rtl="0"/>
            <a:endParaRPr lang="he-IL" dirty="0"/>
          </a:p>
          <a:p>
            <a:pPr algn="l" rtl="0"/>
            <a:endParaRPr lang="en-US" dirty="0"/>
          </a:p>
        </p:txBody>
      </p:sp>
      <p:graphicFrame>
        <p:nvGraphicFramePr>
          <p:cNvPr id="77828" name="Object 2052"/>
          <p:cNvGraphicFramePr>
            <a:graphicFrameLocks noChangeAspect="1"/>
          </p:cNvGraphicFramePr>
          <p:nvPr/>
        </p:nvGraphicFramePr>
        <p:xfrm>
          <a:off x="4357686" y="2643182"/>
          <a:ext cx="960438" cy="376237"/>
        </p:xfrm>
        <a:graphic>
          <a:graphicData uri="http://schemas.openxmlformats.org/presentationml/2006/ole">
            <p:oleObj spid="_x0000_s3074" name="Equation" r:id="rId4" imgW="355320" imgH="139680" progId="Equation.3">
              <p:embed/>
            </p:oleObj>
          </a:graphicData>
        </a:graphic>
      </p:graphicFrame>
      <p:graphicFrame>
        <p:nvGraphicFramePr>
          <p:cNvPr id="77832" name="Object 2056"/>
          <p:cNvGraphicFramePr>
            <a:graphicFrameLocks noChangeAspect="1"/>
          </p:cNvGraphicFramePr>
          <p:nvPr/>
        </p:nvGraphicFramePr>
        <p:xfrm>
          <a:off x="647690" y="2457448"/>
          <a:ext cx="2566988" cy="685800"/>
        </p:xfrm>
        <a:graphic>
          <a:graphicData uri="http://schemas.openxmlformats.org/presentationml/2006/ole">
            <p:oleObj spid="_x0000_s3076" name="משוואה" r:id="rId5" imgW="952200" imgH="253800" progId="Equation.3">
              <p:embed/>
            </p:oleObj>
          </a:graphicData>
        </a:graphic>
      </p:graphicFrame>
      <p:graphicFrame>
        <p:nvGraphicFramePr>
          <p:cNvPr id="77833" name="Object 2057"/>
          <p:cNvGraphicFramePr>
            <a:graphicFrameLocks noChangeAspect="1"/>
          </p:cNvGraphicFramePr>
          <p:nvPr/>
        </p:nvGraphicFramePr>
        <p:xfrm>
          <a:off x="4340235" y="1565265"/>
          <a:ext cx="1660525" cy="434975"/>
        </p:xfrm>
        <a:graphic>
          <a:graphicData uri="http://schemas.openxmlformats.org/presentationml/2006/ole">
            <p:oleObj spid="_x0000_s3077" name="Equation" r:id="rId6" imgW="774360" imgH="203040" progId="Equation.3">
              <p:embed/>
            </p:oleObj>
          </a:graphicData>
        </a:graphic>
      </p:graphicFrame>
      <p:graphicFrame>
        <p:nvGraphicFramePr>
          <p:cNvPr id="77835" name="Object 2059"/>
          <p:cNvGraphicFramePr>
            <a:graphicFrameLocks noChangeAspect="1"/>
          </p:cNvGraphicFramePr>
          <p:nvPr/>
        </p:nvGraphicFramePr>
        <p:xfrm>
          <a:off x="1320800" y="4327525"/>
          <a:ext cx="3362325" cy="977900"/>
        </p:xfrm>
        <a:graphic>
          <a:graphicData uri="http://schemas.openxmlformats.org/presentationml/2006/ole">
            <p:oleObj spid="_x0000_s3078" name="Equation" r:id="rId7" imgW="787320" imgH="2286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4"/>
          <p:cNvSpPr>
            <a:spLocks noGrp="1"/>
          </p:cNvSpPr>
          <p:nvPr>
            <p:ph type="sldNum" sz="quarter" idx="11"/>
          </p:nvPr>
        </p:nvSpPr>
        <p:spPr/>
        <p:txBody>
          <a:bodyPr/>
          <a:lstStyle/>
          <a:p>
            <a:fld id="{F8BAE28D-E8FE-4E25-B4C0-2FD47F031D12}" type="slidenum">
              <a:rPr lang="he-IL"/>
              <a:pPr/>
              <a:t>15</a:t>
            </a:fld>
            <a:endParaRPr lang="en-US"/>
          </a:p>
        </p:txBody>
      </p:sp>
      <p:sp>
        <p:nvSpPr>
          <p:cNvPr id="7" name="מציין מיקום של תאריך 5"/>
          <p:cNvSpPr>
            <a:spLocks noGrp="1"/>
          </p:cNvSpPr>
          <p:nvPr>
            <p:ph type="dt" sz="half" idx="12"/>
          </p:nvPr>
        </p:nvSpPr>
        <p:spPr/>
        <p:txBody>
          <a:bodyPr/>
          <a:lstStyle/>
          <a:p>
            <a:fld id="{57224AA9-CF68-4500-B596-0D4711550AF1}" type="datetime1">
              <a:rPr lang="en-US" smtClean="0"/>
              <a:pPr/>
              <a:t>9/11/2011</a:t>
            </a:fld>
            <a:endParaRPr lang="en-US"/>
          </a:p>
        </p:txBody>
      </p:sp>
      <p:sp>
        <p:nvSpPr>
          <p:cNvPr id="76810" name="Rectangle 1034"/>
          <p:cNvSpPr>
            <a:spLocks noGrp="1" noChangeArrowheads="1"/>
          </p:cNvSpPr>
          <p:nvPr>
            <p:ph type="title"/>
          </p:nvPr>
        </p:nvSpPr>
        <p:spPr>
          <a:xfrm>
            <a:off x="214282" y="204774"/>
            <a:ext cx="8215370" cy="1295400"/>
          </a:xfrm>
          <a:noFill/>
          <a:ln/>
        </p:spPr>
        <p:txBody>
          <a:bodyPr>
            <a:normAutofit fontScale="90000"/>
          </a:bodyPr>
          <a:lstStyle/>
          <a:p>
            <a:pPr algn="l" rtl="0"/>
            <a:r>
              <a:rPr lang="en-US" dirty="0" smtClean="0">
                <a:solidFill>
                  <a:schemeClr val="accent2"/>
                </a:solidFill>
                <a:latin typeface="Times New Roman" pitchFamily="18" charset="0"/>
                <a:cs typeface="Times New Roman" pitchFamily="18" charset="0"/>
              </a:rPr>
              <a:t>Different definitions of Manipulation</a:t>
            </a:r>
            <a:endParaRPr lang="en-US" dirty="0">
              <a:solidFill>
                <a:schemeClr val="accent2"/>
              </a:solidFill>
              <a:latin typeface="Times New Roman" pitchFamily="18" charset="0"/>
              <a:cs typeface="Times New Roman" pitchFamily="18" charset="0"/>
            </a:endParaRPr>
          </a:p>
        </p:txBody>
      </p:sp>
      <p:sp>
        <p:nvSpPr>
          <p:cNvPr id="76811" name="Rectangle 1035"/>
          <p:cNvSpPr>
            <a:spLocks noChangeArrowheads="1"/>
          </p:cNvSpPr>
          <p:nvPr/>
        </p:nvSpPr>
        <p:spPr bwMode="auto">
          <a:xfrm>
            <a:off x="247650" y="1600200"/>
            <a:ext cx="6553200" cy="4572000"/>
          </a:xfrm>
          <a:prstGeom prst="rect">
            <a:avLst/>
          </a:prstGeom>
          <a:noFill/>
          <a:ln w="9525">
            <a:noFill/>
            <a:miter lim="800000"/>
            <a:headEnd/>
            <a:tailEnd/>
          </a:ln>
          <a:effectLst/>
        </p:spPr>
        <p:txBody>
          <a:bodyPr lIns="92075" tIns="46038" rIns="92075" bIns="46038"/>
          <a:lstStyle/>
          <a:p>
            <a:pPr marL="342900" indent="-342900" algn="just" rtl="0">
              <a:spcBef>
                <a:spcPct val="20000"/>
              </a:spcBef>
              <a:buClr>
                <a:schemeClr val="hlink"/>
              </a:buClr>
              <a:buSzPct val="60000"/>
            </a:pPr>
            <a:endParaRPr lang="he-IL" altLang="en-US" sz="2800" dirty="0">
              <a:cs typeface="Times New Roman" pitchFamily="18" charset="0"/>
            </a:endParaRPr>
          </a:p>
        </p:txBody>
      </p:sp>
      <p:grpSp>
        <p:nvGrpSpPr>
          <p:cNvPr id="2" name="קבוצה 16"/>
          <p:cNvGrpSpPr/>
          <p:nvPr/>
        </p:nvGrpSpPr>
        <p:grpSpPr>
          <a:xfrm>
            <a:off x="142844" y="1543939"/>
            <a:ext cx="9001156" cy="2142236"/>
            <a:chOff x="142844" y="1543939"/>
            <a:chExt cx="9001156" cy="2142236"/>
          </a:xfrm>
        </p:grpSpPr>
        <p:sp>
          <p:nvSpPr>
            <p:cNvPr id="8" name="TextBox 7"/>
            <p:cNvSpPr txBox="1"/>
            <p:nvPr/>
          </p:nvSpPr>
          <p:spPr>
            <a:xfrm>
              <a:off x="142844" y="1543939"/>
              <a:ext cx="9001156" cy="1384995"/>
            </a:xfrm>
            <a:prstGeom prst="rect">
              <a:avLst/>
            </a:prstGeom>
            <a:noFill/>
          </p:spPr>
          <p:txBody>
            <a:bodyPr wrap="square" rtlCol="1">
              <a:spAutoFit/>
            </a:bodyPr>
            <a:lstStyle/>
            <a:p>
              <a:pPr algn="l" rtl="0"/>
              <a:r>
                <a:rPr lang="en-US" sz="2800" dirty="0" smtClean="0">
                  <a:solidFill>
                    <a:srgbClr val="FF0000"/>
                  </a:solidFill>
                </a:rPr>
                <a:t>	Manipulation: </a:t>
              </a:r>
              <a:r>
                <a:rPr lang="en-US" sz="2800" dirty="0" smtClean="0"/>
                <a:t>An aggregator f is              </a:t>
              </a:r>
              <a:r>
                <a:rPr lang="en-US" sz="2800" dirty="0" err="1" smtClean="0"/>
                <a:t>manipulatable</a:t>
              </a:r>
              <a:r>
                <a:rPr lang="en-US" sz="2800" dirty="0" smtClean="0"/>
                <a:t> if there exists a judge</a:t>
              </a:r>
              <a:r>
                <a:rPr lang="en-US" sz="2800" i="1" dirty="0" smtClean="0"/>
                <a:t> i,</a:t>
              </a:r>
              <a:r>
                <a:rPr lang="en-US" sz="2800" dirty="0" smtClean="0"/>
                <a:t> an</a:t>
              </a:r>
              <a:r>
                <a:rPr lang="en-US" sz="2800" i="1" dirty="0" smtClean="0"/>
                <a:t> </a:t>
              </a:r>
              <a:r>
                <a:rPr lang="en-US" sz="2800" dirty="0" smtClean="0"/>
                <a:t>opinion    , an evaluation             , coordinate   </a:t>
              </a:r>
              <a:r>
                <a:rPr lang="en-US" sz="2800" i="1" dirty="0" smtClean="0"/>
                <a:t>j, </a:t>
              </a:r>
              <a:r>
                <a:rPr lang="en-US" sz="2800" dirty="0" smtClean="0"/>
                <a:t> and a profile                            such that:       </a:t>
              </a:r>
              <a:endParaRPr lang="he-IL" sz="2800" dirty="0"/>
            </a:p>
          </p:txBody>
        </p:sp>
        <p:graphicFrame>
          <p:nvGraphicFramePr>
            <p:cNvPr id="5124" name="Object 4"/>
            <p:cNvGraphicFramePr>
              <a:graphicFrameLocks noChangeAspect="1"/>
            </p:cNvGraphicFramePr>
            <p:nvPr/>
          </p:nvGraphicFramePr>
          <p:xfrm>
            <a:off x="5184062" y="1857364"/>
            <a:ext cx="459508" cy="565800"/>
          </p:xfrm>
          <a:graphic>
            <a:graphicData uri="http://schemas.openxmlformats.org/presentationml/2006/ole">
              <p:oleObj spid="_x0000_s66562" name="משוואה" r:id="rId4" imgW="164880" imgH="203040" progId="Equation.3">
                <p:embed/>
              </p:oleObj>
            </a:graphicData>
          </a:graphic>
        </p:graphicFrame>
        <p:graphicFrame>
          <p:nvGraphicFramePr>
            <p:cNvPr id="5127" name="Object 7"/>
            <p:cNvGraphicFramePr>
              <a:graphicFrameLocks noChangeAspect="1"/>
            </p:cNvGraphicFramePr>
            <p:nvPr/>
          </p:nvGraphicFramePr>
          <p:xfrm>
            <a:off x="4165613" y="2357438"/>
            <a:ext cx="2263775" cy="617537"/>
          </p:xfrm>
          <a:graphic>
            <a:graphicData uri="http://schemas.openxmlformats.org/presentationml/2006/ole">
              <p:oleObj spid="_x0000_s66563" name="משוואה" r:id="rId5" imgW="838080" imgH="228600" progId="Equation.3">
                <p:embed/>
              </p:oleObj>
            </a:graphicData>
          </a:graphic>
        </p:graphicFrame>
        <p:graphicFrame>
          <p:nvGraphicFramePr>
            <p:cNvPr id="5129" name="Object 9"/>
            <p:cNvGraphicFramePr>
              <a:graphicFrameLocks noChangeAspect="1"/>
            </p:cNvGraphicFramePr>
            <p:nvPr/>
          </p:nvGraphicFramePr>
          <p:xfrm>
            <a:off x="7643834" y="1951031"/>
            <a:ext cx="1098550" cy="549275"/>
          </p:xfrm>
          <a:graphic>
            <a:graphicData uri="http://schemas.openxmlformats.org/presentationml/2006/ole">
              <p:oleObj spid="_x0000_s66564" name="משוואה" r:id="rId6" imgW="406080" imgH="203040" progId="Equation.3">
                <p:embed/>
              </p:oleObj>
            </a:graphicData>
          </a:graphic>
        </p:graphicFrame>
        <p:graphicFrame>
          <p:nvGraphicFramePr>
            <p:cNvPr id="5130" name="Object 10"/>
            <p:cNvGraphicFramePr>
              <a:graphicFrameLocks noChangeAspect="1"/>
            </p:cNvGraphicFramePr>
            <p:nvPr/>
          </p:nvGraphicFramePr>
          <p:xfrm>
            <a:off x="1187450" y="3000375"/>
            <a:ext cx="5986463" cy="685800"/>
          </p:xfrm>
          <a:graphic>
            <a:graphicData uri="http://schemas.openxmlformats.org/presentationml/2006/ole">
              <p:oleObj spid="_x0000_s66565" name="משוואה" r:id="rId7" imgW="2209680" imgH="253800" progId="Equation.3">
                <p:embed/>
              </p:oleObj>
            </a:graphicData>
          </a:graphic>
        </p:graphicFrame>
      </p:grpSp>
      <p:sp>
        <p:nvSpPr>
          <p:cNvPr id="26" name="TextBox 25"/>
          <p:cNvSpPr txBox="1"/>
          <p:nvPr/>
        </p:nvSpPr>
        <p:spPr>
          <a:xfrm>
            <a:off x="5590404" y="1548458"/>
            <a:ext cx="1285852" cy="523220"/>
          </a:xfrm>
          <a:prstGeom prst="rect">
            <a:avLst/>
          </a:prstGeom>
          <a:noFill/>
        </p:spPr>
        <p:txBody>
          <a:bodyPr wrap="square" rtlCol="1">
            <a:spAutoFit/>
          </a:bodyPr>
          <a:lstStyle/>
          <a:p>
            <a:r>
              <a:rPr lang="en-US" sz="2800" dirty="0" smtClean="0">
                <a:solidFill>
                  <a:srgbClr val="FF0000"/>
                </a:solidFill>
              </a:rPr>
              <a:t> partial</a:t>
            </a:r>
            <a:endParaRPr lang="he-IL" sz="2800" dirty="0">
              <a:solidFill>
                <a:srgbClr val="FF0000"/>
              </a:solidFill>
            </a:endParaRPr>
          </a:p>
        </p:txBody>
      </p:sp>
      <p:sp>
        <p:nvSpPr>
          <p:cNvPr id="25" name="TextBox 24"/>
          <p:cNvSpPr txBox="1"/>
          <p:nvPr/>
        </p:nvSpPr>
        <p:spPr>
          <a:xfrm>
            <a:off x="-142908" y="1548458"/>
            <a:ext cx="1285852" cy="523220"/>
          </a:xfrm>
          <a:prstGeom prst="rect">
            <a:avLst/>
          </a:prstGeom>
          <a:noFill/>
        </p:spPr>
        <p:txBody>
          <a:bodyPr wrap="square" rtlCol="1">
            <a:spAutoFit/>
          </a:bodyPr>
          <a:lstStyle/>
          <a:p>
            <a:r>
              <a:rPr lang="en-US" sz="2800" dirty="0" smtClean="0">
                <a:solidFill>
                  <a:srgbClr val="FF0000"/>
                </a:solidFill>
              </a:rPr>
              <a:t>Partial</a:t>
            </a:r>
            <a:endParaRPr lang="he-IL" sz="28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4"/>
          <p:cNvSpPr>
            <a:spLocks noGrp="1"/>
          </p:cNvSpPr>
          <p:nvPr>
            <p:ph type="sldNum" sz="quarter" idx="11"/>
          </p:nvPr>
        </p:nvSpPr>
        <p:spPr/>
        <p:txBody>
          <a:bodyPr/>
          <a:lstStyle/>
          <a:p>
            <a:fld id="{F8BAE28D-E8FE-4E25-B4C0-2FD47F031D12}" type="slidenum">
              <a:rPr lang="he-IL"/>
              <a:pPr/>
              <a:t>16</a:t>
            </a:fld>
            <a:endParaRPr lang="en-US" dirty="0"/>
          </a:p>
        </p:txBody>
      </p:sp>
      <p:sp>
        <p:nvSpPr>
          <p:cNvPr id="7" name="מציין מיקום של תאריך 5"/>
          <p:cNvSpPr>
            <a:spLocks noGrp="1"/>
          </p:cNvSpPr>
          <p:nvPr>
            <p:ph type="dt" sz="half" idx="12"/>
          </p:nvPr>
        </p:nvSpPr>
        <p:spPr/>
        <p:txBody>
          <a:bodyPr/>
          <a:lstStyle/>
          <a:p>
            <a:fld id="{57224AA9-CF68-4500-B596-0D4711550AF1}" type="datetime1">
              <a:rPr lang="en-US" smtClean="0"/>
              <a:pPr/>
              <a:t>9/11/2011</a:t>
            </a:fld>
            <a:endParaRPr lang="en-US"/>
          </a:p>
        </p:txBody>
      </p:sp>
      <p:sp>
        <p:nvSpPr>
          <p:cNvPr id="76810" name="Rectangle 1034"/>
          <p:cNvSpPr>
            <a:spLocks noGrp="1" noChangeArrowheads="1"/>
          </p:cNvSpPr>
          <p:nvPr>
            <p:ph type="title"/>
          </p:nvPr>
        </p:nvSpPr>
        <p:spPr>
          <a:xfrm>
            <a:off x="214282" y="204774"/>
            <a:ext cx="8215370" cy="1295400"/>
          </a:xfrm>
          <a:noFill/>
          <a:ln/>
        </p:spPr>
        <p:txBody>
          <a:bodyPr>
            <a:normAutofit fontScale="90000"/>
          </a:bodyPr>
          <a:lstStyle/>
          <a:p>
            <a:pPr algn="l" rtl="0"/>
            <a:r>
              <a:rPr lang="en-US" dirty="0" smtClean="0">
                <a:solidFill>
                  <a:schemeClr val="accent2"/>
                </a:solidFill>
                <a:latin typeface="Times New Roman" pitchFamily="18" charset="0"/>
                <a:cs typeface="Times New Roman" pitchFamily="18" charset="0"/>
              </a:rPr>
              <a:t>Different definitions of Manipulation</a:t>
            </a:r>
            <a:endParaRPr lang="en-US" dirty="0">
              <a:solidFill>
                <a:schemeClr val="accent2"/>
              </a:solidFill>
              <a:latin typeface="Times New Roman" pitchFamily="18" charset="0"/>
              <a:cs typeface="Times New Roman" pitchFamily="18" charset="0"/>
            </a:endParaRPr>
          </a:p>
        </p:txBody>
      </p:sp>
      <p:sp>
        <p:nvSpPr>
          <p:cNvPr id="76811" name="Rectangle 1035"/>
          <p:cNvSpPr>
            <a:spLocks noChangeArrowheads="1"/>
          </p:cNvSpPr>
          <p:nvPr/>
        </p:nvSpPr>
        <p:spPr bwMode="auto">
          <a:xfrm>
            <a:off x="247650" y="1600200"/>
            <a:ext cx="6553200" cy="4572000"/>
          </a:xfrm>
          <a:prstGeom prst="rect">
            <a:avLst/>
          </a:prstGeom>
          <a:noFill/>
          <a:ln w="9525">
            <a:noFill/>
            <a:miter lim="800000"/>
            <a:headEnd/>
            <a:tailEnd/>
          </a:ln>
          <a:effectLst/>
        </p:spPr>
        <p:txBody>
          <a:bodyPr lIns="92075" tIns="46038" rIns="92075" bIns="46038"/>
          <a:lstStyle/>
          <a:p>
            <a:pPr marL="342900" indent="-342900" algn="just" rtl="0">
              <a:spcBef>
                <a:spcPct val="20000"/>
              </a:spcBef>
              <a:buClr>
                <a:schemeClr val="hlink"/>
              </a:buClr>
              <a:buSzPct val="60000"/>
            </a:pPr>
            <a:endParaRPr lang="he-IL" altLang="en-US" sz="2800" dirty="0">
              <a:cs typeface="Times New Roman" pitchFamily="18" charset="0"/>
            </a:endParaRPr>
          </a:p>
        </p:txBody>
      </p:sp>
      <p:grpSp>
        <p:nvGrpSpPr>
          <p:cNvPr id="2" name="קבוצה 16"/>
          <p:cNvGrpSpPr/>
          <p:nvPr/>
        </p:nvGrpSpPr>
        <p:grpSpPr>
          <a:xfrm>
            <a:off x="142844" y="1543939"/>
            <a:ext cx="9001156" cy="2142236"/>
            <a:chOff x="142844" y="1543939"/>
            <a:chExt cx="9001156" cy="2142236"/>
          </a:xfrm>
        </p:grpSpPr>
        <p:sp>
          <p:nvSpPr>
            <p:cNvPr id="8" name="TextBox 7"/>
            <p:cNvSpPr txBox="1"/>
            <p:nvPr/>
          </p:nvSpPr>
          <p:spPr>
            <a:xfrm>
              <a:off x="142844" y="1543939"/>
              <a:ext cx="9001156" cy="1384995"/>
            </a:xfrm>
            <a:prstGeom prst="rect">
              <a:avLst/>
            </a:prstGeom>
            <a:noFill/>
          </p:spPr>
          <p:txBody>
            <a:bodyPr wrap="square" rtlCol="1">
              <a:spAutoFit/>
            </a:bodyPr>
            <a:lstStyle/>
            <a:p>
              <a:pPr algn="l" rtl="0"/>
              <a:r>
                <a:rPr lang="en-US" sz="2800" dirty="0" smtClean="0">
                  <a:solidFill>
                    <a:srgbClr val="FF0000"/>
                  </a:solidFill>
                </a:rPr>
                <a:t>	</a:t>
              </a:r>
              <a:r>
                <a:rPr lang="en-US" sz="2800" dirty="0" smtClean="0">
                  <a:solidFill>
                    <a:srgbClr val="00B0F0"/>
                  </a:solidFill>
                </a:rPr>
                <a:t>Manipulation:</a:t>
              </a:r>
              <a:r>
                <a:rPr lang="en-US" sz="2800" dirty="0" smtClean="0">
                  <a:solidFill>
                    <a:srgbClr val="FF0000"/>
                  </a:solidFill>
                </a:rPr>
                <a:t> </a:t>
              </a:r>
              <a:r>
                <a:rPr lang="en-US" sz="2800" dirty="0" smtClean="0"/>
                <a:t>An aggregator f is       </a:t>
              </a:r>
              <a:r>
                <a:rPr lang="en-US" sz="2800" dirty="0" err="1" smtClean="0"/>
                <a:t>manipulatable</a:t>
              </a:r>
              <a:r>
                <a:rPr lang="en-US" sz="2800" dirty="0" smtClean="0"/>
                <a:t> if there exists a judge</a:t>
              </a:r>
              <a:r>
                <a:rPr lang="en-US" sz="2800" i="1" dirty="0" smtClean="0"/>
                <a:t> i,</a:t>
              </a:r>
              <a:r>
                <a:rPr lang="en-US" sz="2800" dirty="0" smtClean="0"/>
                <a:t> an</a:t>
              </a:r>
              <a:r>
                <a:rPr lang="en-US" sz="2800" i="1" dirty="0" smtClean="0"/>
                <a:t> </a:t>
              </a:r>
              <a:r>
                <a:rPr lang="en-US" sz="2800" dirty="0" smtClean="0"/>
                <a:t>opinion    , an evaluation             , coordinate    </a:t>
              </a:r>
              <a:r>
                <a:rPr lang="en-US" sz="2800" i="1" dirty="0" smtClean="0"/>
                <a:t>j, </a:t>
              </a:r>
              <a:r>
                <a:rPr lang="en-US" sz="2800" dirty="0" smtClean="0"/>
                <a:t> and a profile                      such that:       </a:t>
              </a:r>
              <a:endParaRPr lang="he-IL" sz="2800" dirty="0"/>
            </a:p>
          </p:txBody>
        </p:sp>
        <p:graphicFrame>
          <p:nvGraphicFramePr>
            <p:cNvPr id="5124" name="Object 4"/>
            <p:cNvGraphicFramePr>
              <a:graphicFrameLocks noChangeAspect="1"/>
            </p:cNvGraphicFramePr>
            <p:nvPr/>
          </p:nvGraphicFramePr>
          <p:xfrm>
            <a:off x="4904580" y="1844824"/>
            <a:ext cx="459508" cy="565800"/>
          </p:xfrm>
          <a:graphic>
            <a:graphicData uri="http://schemas.openxmlformats.org/presentationml/2006/ole">
              <p:oleObj spid="_x0000_s132098" name="משוואה" r:id="rId4" imgW="164880" imgH="203040" progId="Equation.3">
                <p:embed/>
              </p:oleObj>
            </a:graphicData>
          </a:graphic>
        </p:graphicFrame>
        <p:graphicFrame>
          <p:nvGraphicFramePr>
            <p:cNvPr id="5127" name="Object 7"/>
            <p:cNvGraphicFramePr>
              <a:graphicFrameLocks noChangeAspect="1"/>
            </p:cNvGraphicFramePr>
            <p:nvPr/>
          </p:nvGraphicFramePr>
          <p:xfrm>
            <a:off x="4308483" y="2357430"/>
            <a:ext cx="1406525" cy="617537"/>
          </p:xfrm>
          <a:graphic>
            <a:graphicData uri="http://schemas.openxmlformats.org/presentationml/2006/ole">
              <p:oleObj spid="_x0000_s132099" name="משוואה" r:id="rId5" imgW="520560" imgH="228600" progId="Equation.3">
                <p:embed/>
              </p:oleObj>
            </a:graphicData>
          </a:graphic>
        </p:graphicFrame>
        <p:graphicFrame>
          <p:nvGraphicFramePr>
            <p:cNvPr id="5129" name="Object 9"/>
            <p:cNvGraphicFramePr>
              <a:graphicFrameLocks noChangeAspect="1"/>
            </p:cNvGraphicFramePr>
            <p:nvPr/>
          </p:nvGraphicFramePr>
          <p:xfrm>
            <a:off x="7289874" y="1951031"/>
            <a:ext cx="1098550" cy="549275"/>
          </p:xfrm>
          <a:graphic>
            <a:graphicData uri="http://schemas.openxmlformats.org/presentationml/2006/ole">
              <p:oleObj spid="_x0000_s132100" name="משוואה" r:id="rId6" imgW="406080" imgH="203040" progId="Equation.3">
                <p:embed/>
              </p:oleObj>
            </a:graphicData>
          </a:graphic>
        </p:graphicFrame>
        <p:graphicFrame>
          <p:nvGraphicFramePr>
            <p:cNvPr id="5130" name="Object 10"/>
            <p:cNvGraphicFramePr>
              <a:graphicFrameLocks noChangeAspect="1"/>
            </p:cNvGraphicFramePr>
            <p:nvPr/>
          </p:nvGraphicFramePr>
          <p:xfrm>
            <a:off x="1187450" y="3000375"/>
            <a:ext cx="5986463" cy="685800"/>
          </p:xfrm>
          <a:graphic>
            <a:graphicData uri="http://schemas.openxmlformats.org/presentationml/2006/ole">
              <p:oleObj spid="_x0000_s132101" name="משוואה" r:id="rId7" imgW="2209680" imgH="253800" progId="Equation.3">
                <p:embed/>
              </p:oleObj>
            </a:graphicData>
          </a:graphic>
        </p:graphicFrame>
      </p:grpSp>
      <p:graphicFrame>
        <p:nvGraphicFramePr>
          <p:cNvPr id="23" name="Object 10"/>
          <p:cNvGraphicFramePr>
            <a:graphicFrameLocks noChangeAspect="1"/>
          </p:cNvGraphicFramePr>
          <p:nvPr/>
        </p:nvGraphicFramePr>
        <p:xfrm>
          <a:off x="1257300" y="3714750"/>
          <a:ext cx="5781675" cy="685800"/>
        </p:xfrm>
        <a:graphic>
          <a:graphicData uri="http://schemas.openxmlformats.org/presentationml/2006/ole">
            <p:oleObj spid="_x0000_s132102" name="משוואה" r:id="rId8" imgW="2133360" imgH="253800" progId="Equation.3">
              <p:embed/>
            </p:oleObj>
          </a:graphicData>
        </a:graphic>
      </p:graphicFrame>
      <p:sp>
        <p:nvSpPr>
          <p:cNvPr id="26" name="TextBox 25"/>
          <p:cNvSpPr txBox="1"/>
          <p:nvPr/>
        </p:nvSpPr>
        <p:spPr>
          <a:xfrm>
            <a:off x="5382898" y="1556792"/>
            <a:ext cx="989302" cy="523220"/>
          </a:xfrm>
          <a:prstGeom prst="rect">
            <a:avLst/>
          </a:prstGeom>
          <a:noFill/>
        </p:spPr>
        <p:txBody>
          <a:bodyPr wrap="square" rtlCol="1">
            <a:spAutoFit/>
          </a:bodyPr>
          <a:lstStyle/>
          <a:p>
            <a:r>
              <a:rPr lang="en-US" sz="2800" dirty="0" smtClean="0">
                <a:solidFill>
                  <a:srgbClr val="00B0F0"/>
                </a:solidFill>
              </a:rPr>
              <a:t>full</a:t>
            </a:r>
            <a:endParaRPr lang="he-IL" sz="2800" dirty="0">
              <a:solidFill>
                <a:srgbClr val="00B0F0"/>
              </a:solidFill>
            </a:endParaRPr>
          </a:p>
        </p:txBody>
      </p:sp>
      <p:sp>
        <p:nvSpPr>
          <p:cNvPr id="25" name="TextBox 24"/>
          <p:cNvSpPr txBox="1"/>
          <p:nvPr/>
        </p:nvSpPr>
        <p:spPr>
          <a:xfrm>
            <a:off x="-142908" y="1548458"/>
            <a:ext cx="1285852" cy="523220"/>
          </a:xfrm>
          <a:prstGeom prst="rect">
            <a:avLst/>
          </a:prstGeom>
          <a:noFill/>
        </p:spPr>
        <p:txBody>
          <a:bodyPr wrap="square" rtlCol="1">
            <a:spAutoFit/>
          </a:bodyPr>
          <a:lstStyle/>
          <a:p>
            <a:r>
              <a:rPr lang="en-US" sz="2800" dirty="0" smtClean="0">
                <a:solidFill>
                  <a:srgbClr val="00B0F0"/>
                </a:solidFill>
              </a:rPr>
              <a:t>Full</a:t>
            </a:r>
            <a:endParaRPr lang="he-IL" sz="2800" dirty="0">
              <a:solidFill>
                <a:srgbClr val="00B0F0"/>
              </a:solidFill>
            </a:endParaRPr>
          </a:p>
        </p:txBody>
      </p:sp>
      <p:sp>
        <p:nvSpPr>
          <p:cNvPr id="27" name="TextBox 26"/>
          <p:cNvSpPr txBox="1"/>
          <p:nvPr/>
        </p:nvSpPr>
        <p:spPr>
          <a:xfrm>
            <a:off x="0" y="3714752"/>
            <a:ext cx="928662" cy="523220"/>
          </a:xfrm>
          <a:prstGeom prst="rect">
            <a:avLst/>
          </a:prstGeom>
          <a:noFill/>
        </p:spPr>
        <p:txBody>
          <a:bodyPr wrap="square" rtlCol="1">
            <a:spAutoFit/>
          </a:bodyPr>
          <a:lstStyle/>
          <a:p>
            <a:pPr algn="ctr"/>
            <a:r>
              <a:rPr lang="en-US" sz="2800" dirty="0" smtClean="0">
                <a:solidFill>
                  <a:srgbClr val="00B0F0"/>
                </a:solidFill>
              </a:rPr>
              <a:t>And:</a:t>
            </a:r>
            <a:endParaRPr lang="he-IL" sz="2800" dirty="0">
              <a:solidFill>
                <a:srgbClr val="00B0F0"/>
              </a:solidFill>
            </a:endParaRPr>
          </a:p>
        </p:txBody>
      </p:sp>
      <p:grpSp>
        <p:nvGrpSpPr>
          <p:cNvPr id="21" name="קבוצה 20"/>
          <p:cNvGrpSpPr/>
          <p:nvPr/>
        </p:nvGrpSpPr>
        <p:grpSpPr>
          <a:xfrm>
            <a:off x="285720" y="4748834"/>
            <a:ext cx="8786874" cy="1466248"/>
            <a:chOff x="285720" y="4748834"/>
            <a:chExt cx="8786874" cy="1466248"/>
          </a:xfrm>
        </p:grpSpPr>
        <p:sp>
          <p:nvSpPr>
            <p:cNvPr id="16" name="TextBox 15"/>
            <p:cNvSpPr txBox="1"/>
            <p:nvPr/>
          </p:nvSpPr>
          <p:spPr>
            <a:xfrm>
              <a:off x="285720" y="4786322"/>
              <a:ext cx="8643998" cy="1384995"/>
            </a:xfrm>
            <a:prstGeom prst="rect">
              <a:avLst/>
            </a:prstGeom>
            <a:noFill/>
          </p:spPr>
          <p:txBody>
            <a:bodyPr wrap="square" rtlCol="1">
              <a:spAutoFit/>
            </a:bodyPr>
            <a:lstStyle/>
            <a:p>
              <a:pPr algn="l" rtl="0"/>
              <a:r>
                <a:rPr lang="en-US" sz="2800" dirty="0" smtClean="0"/>
                <a:t>We denote by                                                               and  say that c is </a:t>
              </a:r>
              <a:r>
                <a:rPr lang="en-US" sz="2800" b="1" dirty="0" smtClean="0"/>
                <a:t>between</a:t>
              </a:r>
              <a:r>
                <a:rPr lang="en-US" sz="2800" dirty="0" smtClean="0"/>
                <a:t> a and b if                    . We denote by     the set                          .     </a:t>
              </a:r>
              <a:endParaRPr lang="he-IL" sz="2800" dirty="0"/>
            </a:p>
          </p:txBody>
        </p:sp>
        <p:graphicFrame>
          <p:nvGraphicFramePr>
            <p:cNvPr id="132103" name="Object 7"/>
            <p:cNvGraphicFramePr>
              <a:graphicFrameLocks noChangeAspect="1"/>
            </p:cNvGraphicFramePr>
            <p:nvPr/>
          </p:nvGraphicFramePr>
          <p:xfrm>
            <a:off x="2409846" y="4748834"/>
            <a:ext cx="5091112" cy="608992"/>
          </p:xfrm>
          <a:graphic>
            <a:graphicData uri="http://schemas.openxmlformats.org/presentationml/2006/ole">
              <p:oleObj spid="_x0000_s132103" name="משוואה" r:id="rId9" imgW="1904760" imgH="228600" progId="Equation.3">
                <p:embed/>
              </p:oleObj>
            </a:graphicData>
          </a:graphic>
        </p:graphicFrame>
        <p:graphicFrame>
          <p:nvGraphicFramePr>
            <p:cNvPr id="132104" name="Object 8"/>
            <p:cNvGraphicFramePr>
              <a:graphicFrameLocks noChangeAspect="1"/>
            </p:cNvGraphicFramePr>
            <p:nvPr/>
          </p:nvGraphicFramePr>
          <p:xfrm>
            <a:off x="4357686" y="5214950"/>
            <a:ext cx="1514475" cy="549275"/>
          </p:xfrm>
          <a:graphic>
            <a:graphicData uri="http://schemas.openxmlformats.org/presentationml/2006/ole">
              <p:oleObj spid="_x0000_s132104" name="משוואה" r:id="rId10" imgW="558720" imgH="203040" progId="Equation.3">
                <p:embed/>
              </p:oleObj>
            </a:graphicData>
          </a:graphic>
        </p:graphicFrame>
        <p:graphicFrame>
          <p:nvGraphicFramePr>
            <p:cNvPr id="132105" name="Object 9"/>
            <p:cNvGraphicFramePr>
              <a:graphicFrameLocks noChangeAspect="1"/>
            </p:cNvGraphicFramePr>
            <p:nvPr/>
          </p:nvGraphicFramePr>
          <p:xfrm>
            <a:off x="1428728" y="5665807"/>
            <a:ext cx="2065338" cy="549275"/>
          </p:xfrm>
          <a:graphic>
            <a:graphicData uri="http://schemas.openxmlformats.org/presentationml/2006/ole">
              <p:oleObj spid="_x0000_s132105" name="משוואה" r:id="rId11" imgW="761760" imgH="203040" progId="Equation.3">
                <p:embed/>
              </p:oleObj>
            </a:graphicData>
          </a:graphic>
        </p:graphicFrame>
        <p:graphicFrame>
          <p:nvGraphicFramePr>
            <p:cNvPr id="132106" name="Object 10"/>
            <p:cNvGraphicFramePr>
              <a:graphicFrameLocks noChangeAspect="1"/>
            </p:cNvGraphicFramePr>
            <p:nvPr/>
          </p:nvGraphicFramePr>
          <p:xfrm>
            <a:off x="8108981" y="5237179"/>
            <a:ext cx="963613" cy="549275"/>
          </p:xfrm>
          <a:graphic>
            <a:graphicData uri="http://schemas.openxmlformats.org/presentationml/2006/ole">
              <p:oleObj spid="_x0000_s132106" name="משוואה" r:id="rId12" imgW="355320" imgH="203040" progId="Equation.3">
                <p:embed/>
              </p:oleObj>
            </a:graphicData>
          </a:graphic>
        </p:graphicFrame>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4"/>
          <p:cNvSpPr>
            <a:spLocks noGrp="1"/>
          </p:cNvSpPr>
          <p:nvPr>
            <p:ph type="sldNum" sz="quarter" idx="11"/>
          </p:nvPr>
        </p:nvSpPr>
        <p:spPr/>
        <p:txBody>
          <a:bodyPr/>
          <a:lstStyle/>
          <a:p>
            <a:fld id="{F8BAE28D-E8FE-4E25-B4C0-2FD47F031D12}" type="slidenum">
              <a:rPr lang="he-IL"/>
              <a:pPr/>
              <a:t>17</a:t>
            </a:fld>
            <a:endParaRPr lang="en-US" dirty="0"/>
          </a:p>
        </p:txBody>
      </p:sp>
      <p:sp>
        <p:nvSpPr>
          <p:cNvPr id="7" name="מציין מיקום של תאריך 5"/>
          <p:cNvSpPr>
            <a:spLocks noGrp="1"/>
          </p:cNvSpPr>
          <p:nvPr>
            <p:ph type="dt" sz="half" idx="12"/>
          </p:nvPr>
        </p:nvSpPr>
        <p:spPr/>
        <p:txBody>
          <a:bodyPr/>
          <a:lstStyle/>
          <a:p>
            <a:fld id="{57224AA9-CF68-4500-B596-0D4711550AF1}" type="datetime1">
              <a:rPr lang="en-US" smtClean="0"/>
              <a:pPr/>
              <a:t>9/11/2011</a:t>
            </a:fld>
            <a:endParaRPr lang="en-US"/>
          </a:p>
        </p:txBody>
      </p:sp>
      <p:sp>
        <p:nvSpPr>
          <p:cNvPr id="76810" name="Rectangle 1034"/>
          <p:cNvSpPr>
            <a:spLocks noGrp="1" noChangeArrowheads="1"/>
          </p:cNvSpPr>
          <p:nvPr>
            <p:ph type="title"/>
          </p:nvPr>
        </p:nvSpPr>
        <p:spPr>
          <a:xfrm>
            <a:off x="214282" y="204774"/>
            <a:ext cx="8215370" cy="1295400"/>
          </a:xfrm>
          <a:noFill/>
          <a:ln/>
        </p:spPr>
        <p:txBody>
          <a:bodyPr>
            <a:normAutofit fontScale="90000"/>
          </a:bodyPr>
          <a:lstStyle/>
          <a:p>
            <a:pPr algn="l" rtl="0"/>
            <a:r>
              <a:rPr lang="en-US" dirty="0" smtClean="0">
                <a:solidFill>
                  <a:schemeClr val="accent2"/>
                </a:solidFill>
                <a:latin typeface="Times New Roman" pitchFamily="18" charset="0"/>
                <a:cs typeface="Times New Roman" pitchFamily="18" charset="0"/>
              </a:rPr>
              <a:t>Different definitions of Manipulation</a:t>
            </a:r>
            <a:endParaRPr lang="en-US" dirty="0">
              <a:solidFill>
                <a:schemeClr val="accent2"/>
              </a:solidFill>
              <a:latin typeface="Times New Roman" pitchFamily="18" charset="0"/>
              <a:cs typeface="Times New Roman" pitchFamily="18" charset="0"/>
            </a:endParaRPr>
          </a:p>
        </p:txBody>
      </p:sp>
      <p:sp>
        <p:nvSpPr>
          <p:cNvPr id="76811" name="Rectangle 1035"/>
          <p:cNvSpPr>
            <a:spLocks noChangeArrowheads="1"/>
          </p:cNvSpPr>
          <p:nvPr/>
        </p:nvSpPr>
        <p:spPr bwMode="auto">
          <a:xfrm>
            <a:off x="247650" y="1600200"/>
            <a:ext cx="6553200" cy="4572000"/>
          </a:xfrm>
          <a:prstGeom prst="rect">
            <a:avLst/>
          </a:prstGeom>
          <a:noFill/>
          <a:ln w="9525">
            <a:noFill/>
            <a:miter lim="800000"/>
            <a:headEnd/>
            <a:tailEnd/>
          </a:ln>
          <a:effectLst/>
        </p:spPr>
        <p:txBody>
          <a:bodyPr lIns="92075" tIns="46038" rIns="92075" bIns="46038"/>
          <a:lstStyle/>
          <a:p>
            <a:pPr marL="342900" indent="-342900" algn="just" rtl="0">
              <a:spcBef>
                <a:spcPct val="20000"/>
              </a:spcBef>
              <a:buClr>
                <a:schemeClr val="hlink"/>
              </a:buClr>
              <a:buSzPct val="60000"/>
            </a:pPr>
            <a:endParaRPr lang="he-IL" altLang="en-US" sz="2800" dirty="0">
              <a:cs typeface="Times New Roman" pitchFamily="18" charset="0"/>
            </a:endParaRPr>
          </a:p>
        </p:txBody>
      </p:sp>
      <p:grpSp>
        <p:nvGrpSpPr>
          <p:cNvPr id="2" name="קבוצה 16"/>
          <p:cNvGrpSpPr/>
          <p:nvPr/>
        </p:nvGrpSpPr>
        <p:grpSpPr>
          <a:xfrm>
            <a:off x="142844" y="1543939"/>
            <a:ext cx="9001156" cy="2142233"/>
            <a:chOff x="142844" y="1543939"/>
            <a:chExt cx="9001156" cy="2142233"/>
          </a:xfrm>
        </p:grpSpPr>
        <p:sp>
          <p:nvSpPr>
            <p:cNvPr id="8" name="TextBox 7"/>
            <p:cNvSpPr txBox="1"/>
            <p:nvPr/>
          </p:nvSpPr>
          <p:spPr>
            <a:xfrm>
              <a:off x="142844" y="1543939"/>
              <a:ext cx="9001156" cy="1384995"/>
            </a:xfrm>
            <a:prstGeom prst="rect">
              <a:avLst/>
            </a:prstGeom>
            <a:noFill/>
          </p:spPr>
          <p:txBody>
            <a:bodyPr wrap="square" rtlCol="1">
              <a:spAutoFit/>
            </a:bodyPr>
            <a:lstStyle/>
            <a:p>
              <a:pPr algn="l" rtl="0"/>
              <a:r>
                <a:rPr lang="en-US" sz="2800" dirty="0" smtClean="0">
                  <a:solidFill>
                    <a:srgbClr val="FF0000"/>
                  </a:solidFill>
                </a:rPr>
                <a:t>	</a:t>
              </a:r>
              <a:r>
                <a:rPr lang="en-US" sz="2800" dirty="0" smtClean="0">
                  <a:solidFill>
                    <a:srgbClr val="00B0F0"/>
                  </a:solidFill>
                </a:rPr>
                <a:t>Manipulation:</a:t>
              </a:r>
              <a:r>
                <a:rPr lang="en-US" sz="2800" dirty="0" smtClean="0">
                  <a:solidFill>
                    <a:srgbClr val="FF0000"/>
                  </a:solidFill>
                </a:rPr>
                <a:t> </a:t>
              </a:r>
              <a:r>
                <a:rPr lang="en-US" sz="2800" dirty="0" smtClean="0"/>
                <a:t>An aggregator f is        </a:t>
              </a:r>
              <a:r>
                <a:rPr lang="en-US" sz="2800" dirty="0" err="1" smtClean="0"/>
                <a:t>manipulatable</a:t>
              </a:r>
              <a:r>
                <a:rPr lang="en-US" sz="2800" dirty="0" smtClean="0"/>
                <a:t> if there exists a judge</a:t>
              </a:r>
              <a:r>
                <a:rPr lang="en-US" sz="2800" i="1" dirty="0" smtClean="0"/>
                <a:t> i,</a:t>
              </a:r>
              <a:r>
                <a:rPr lang="en-US" sz="2800" dirty="0" smtClean="0"/>
                <a:t> an</a:t>
              </a:r>
              <a:r>
                <a:rPr lang="en-US" sz="2800" i="1" dirty="0" smtClean="0"/>
                <a:t> </a:t>
              </a:r>
              <a:r>
                <a:rPr lang="en-US" sz="2800" dirty="0" smtClean="0"/>
                <a:t>opinion    , an evaluation             , coordinate   </a:t>
              </a:r>
              <a:r>
                <a:rPr lang="en-US" sz="2800" i="1" dirty="0" smtClean="0"/>
                <a:t>j, </a:t>
              </a:r>
              <a:r>
                <a:rPr lang="en-US" sz="2800" dirty="0" smtClean="0"/>
                <a:t> and a profile                      such that:       </a:t>
              </a:r>
              <a:endParaRPr lang="he-IL" sz="2800" dirty="0"/>
            </a:p>
          </p:txBody>
        </p:sp>
        <p:graphicFrame>
          <p:nvGraphicFramePr>
            <p:cNvPr id="5124" name="Object 4"/>
            <p:cNvGraphicFramePr>
              <a:graphicFrameLocks noChangeAspect="1"/>
            </p:cNvGraphicFramePr>
            <p:nvPr/>
          </p:nvGraphicFramePr>
          <p:xfrm>
            <a:off x="4904580" y="1844824"/>
            <a:ext cx="459508" cy="565800"/>
          </p:xfrm>
          <a:graphic>
            <a:graphicData uri="http://schemas.openxmlformats.org/presentationml/2006/ole">
              <p:oleObj spid="_x0000_s134146" name="משוואה" r:id="rId4" imgW="164880" imgH="203040" progId="Equation.3">
                <p:embed/>
              </p:oleObj>
            </a:graphicData>
          </a:graphic>
        </p:graphicFrame>
        <p:graphicFrame>
          <p:nvGraphicFramePr>
            <p:cNvPr id="5127" name="Object 7"/>
            <p:cNvGraphicFramePr>
              <a:graphicFrameLocks noChangeAspect="1"/>
            </p:cNvGraphicFramePr>
            <p:nvPr/>
          </p:nvGraphicFramePr>
          <p:xfrm>
            <a:off x="4308483" y="2357430"/>
            <a:ext cx="1406525" cy="617537"/>
          </p:xfrm>
          <a:graphic>
            <a:graphicData uri="http://schemas.openxmlformats.org/presentationml/2006/ole">
              <p:oleObj spid="_x0000_s134147" name="משוואה" r:id="rId5" imgW="520560" imgH="228600" progId="Equation.3">
                <p:embed/>
              </p:oleObj>
            </a:graphicData>
          </a:graphic>
        </p:graphicFrame>
        <p:graphicFrame>
          <p:nvGraphicFramePr>
            <p:cNvPr id="5129" name="Object 9"/>
            <p:cNvGraphicFramePr>
              <a:graphicFrameLocks noChangeAspect="1"/>
            </p:cNvGraphicFramePr>
            <p:nvPr/>
          </p:nvGraphicFramePr>
          <p:xfrm>
            <a:off x="7380312" y="1951031"/>
            <a:ext cx="1098550" cy="549275"/>
          </p:xfrm>
          <a:graphic>
            <a:graphicData uri="http://schemas.openxmlformats.org/presentationml/2006/ole">
              <p:oleObj spid="_x0000_s134148" name="משוואה" r:id="rId6" imgW="406080" imgH="203040" progId="Equation.3">
                <p:embed/>
              </p:oleObj>
            </a:graphicData>
          </a:graphic>
        </p:graphicFrame>
        <p:graphicFrame>
          <p:nvGraphicFramePr>
            <p:cNvPr id="5130" name="Object 10"/>
            <p:cNvGraphicFramePr>
              <a:graphicFrameLocks noChangeAspect="1"/>
            </p:cNvGraphicFramePr>
            <p:nvPr/>
          </p:nvGraphicFramePr>
          <p:xfrm>
            <a:off x="2287588" y="3000372"/>
            <a:ext cx="3786187" cy="685800"/>
          </p:xfrm>
          <a:graphic>
            <a:graphicData uri="http://schemas.openxmlformats.org/presentationml/2006/ole">
              <p:oleObj spid="_x0000_s134149" name="משוואה" r:id="rId7" imgW="1396800" imgH="253800" progId="Equation.3">
                <p:embed/>
              </p:oleObj>
            </a:graphicData>
          </a:graphic>
        </p:graphicFrame>
      </p:grpSp>
      <p:sp>
        <p:nvSpPr>
          <p:cNvPr id="26" name="TextBox 25"/>
          <p:cNvSpPr txBox="1"/>
          <p:nvPr/>
        </p:nvSpPr>
        <p:spPr>
          <a:xfrm>
            <a:off x="5086348" y="1556792"/>
            <a:ext cx="1285852" cy="523220"/>
          </a:xfrm>
          <a:prstGeom prst="rect">
            <a:avLst/>
          </a:prstGeom>
          <a:noFill/>
        </p:spPr>
        <p:txBody>
          <a:bodyPr wrap="square" rtlCol="1">
            <a:spAutoFit/>
          </a:bodyPr>
          <a:lstStyle/>
          <a:p>
            <a:r>
              <a:rPr lang="en-US" sz="2800" dirty="0" smtClean="0">
                <a:solidFill>
                  <a:srgbClr val="00B0F0"/>
                </a:solidFill>
              </a:rPr>
              <a:t>full</a:t>
            </a:r>
            <a:endParaRPr lang="he-IL" sz="2800" dirty="0">
              <a:solidFill>
                <a:srgbClr val="00B0F0"/>
              </a:solidFill>
            </a:endParaRPr>
          </a:p>
        </p:txBody>
      </p:sp>
      <p:sp>
        <p:nvSpPr>
          <p:cNvPr id="25" name="TextBox 24"/>
          <p:cNvSpPr txBox="1"/>
          <p:nvPr/>
        </p:nvSpPr>
        <p:spPr>
          <a:xfrm>
            <a:off x="-142908" y="1548458"/>
            <a:ext cx="1285852" cy="523220"/>
          </a:xfrm>
          <a:prstGeom prst="rect">
            <a:avLst/>
          </a:prstGeom>
          <a:noFill/>
        </p:spPr>
        <p:txBody>
          <a:bodyPr wrap="square" rtlCol="1">
            <a:spAutoFit/>
          </a:bodyPr>
          <a:lstStyle/>
          <a:p>
            <a:r>
              <a:rPr lang="en-US" sz="2800" dirty="0" smtClean="0">
                <a:solidFill>
                  <a:srgbClr val="00B0F0"/>
                </a:solidFill>
              </a:rPr>
              <a:t>Full</a:t>
            </a:r>
            <a:endParaRPr lang="he-IL" sz="2800" dirty="0">
              <a:solidFill>
                <a:srgbClr val="00B0F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4"/>
          <p:cNvSpPr>
            <a:spLocks noGrp="1"/>
          </p:cNvSpPr>
          <p:nvPr>
            <p:ph type="sldNum" sz="quarter" idx="11"/>
          </p:nvPr>
        </p:nvSpPr>
        <p:spPr/>
        <p:txBody>
          <a:bodyPr/>
          <a:lstStyle/>
          <a:p>
            <a:fld id="{F8BAE28D-E8FE-4E25-B4C0-2FD47F031D12}" type="slidenum">
              <a:rPr lang="he-IL"/>
              <a:pPr/>
              <a:t>18</a:t>
            </a:fld>
            <a:endParaRPr lang="en-US" dirty="0"/>
          </a:p>
        </p:txBody>
      </p:sp>
      <p:sp>
        <p:nvSpPr>
          <p:cNvPr id="7" name="מציין מיקום של תאריך 5"/>
          <p:cNvSpPr>
            <a:spLocks noGrp="1"/>
          </p:cNvSpPr>
          <p:nvPr>
            <p:ph type="dt" sz="half" idx="12"/>
          </p:nvPr>
        </p:nvSpPr>
        <p:spPr/>
        <p:txBody>
          <a:bodyPr/>
          <a:lstStyle/>
          <a:p>
            <a:fld id="{57224AA9-CF68-4500-B596-0D4711550AF1}" type="datetime1">
              <a:rPr lang="en-US" smtClean="0"/>
              <a:pPr/>
              <a:t>9/11/2011</a:t>
            </a:fld>
            <a:endParaRPr lang="en-US"/>
          </a:p>
        </p:txBody>
      </p:sp>
      <p:sp>
        <p:nvSpPr>
          <p:cNvPr id="76810" name="Rectangle 1034"/>
          <p:cNvSpPr>
            <a:spLocks noGrp="1" noChangeArrowheads="1"/>
          </p:cNvSpPr>
          <p:nvPr>
            <p:ph type="title"/>
          </p:nvPr>
        </p:nvSpPr>
        <p:spPr>
          <a:xfrm>
            <a:off x="214282" y="204774"/>
            <a:ext cx="8215370" cy="1295400"/>
          </a:xfrm>
          <a:noFill/>
          <a:ln/>
        </p:spPr>
        <p:txBody>
          <a:bodyPr>
            <a:normAutofit fontScale="90000"/>
          </a:bodyPr>
          <a:lstStyle/>
          <a:p>
            <a:pPr algn="l" rtl="0"/>
            <a:r>
              <a:rPr lang="en-US" dirty="0" smtClean="0">
                <a:solidFill>
                  <a:schemeClr val="accent2"/>
                </a:solidFill>
                <a:latin typeface="Times New Roman" pitchFamily="18" charset="0"/>
                <a:cs typeface="Times New Roman" pitchFamily="18" charset="0"/>
              </a:rPr>
              <a:t>Different definitions of Manipulation</a:t>
            </a:r>
            <a:endParaRPr lang="en-US" dirty="0">
              <a:solidFill>
                <a:schemeClr val="accent2"/>
              </a:solidFill>
              <a:latin typeface="Times New Roman" pitchFamily="18" charset="0"/>
              <a:cs typeface="Times New Roman" pitchFamily="18" charset="0"/>
            </a:endParaRPr>
          </a:p>
        </p:txBody>
      </p:sp>
      <p:grpSp>
        <p:nvGrpSpPr>
          <p:cNvPr id="32" name="קבוצה 31"/>
          <p:cNvGrpSpPr/>
          <p:nvPr/>
        </p:nvGrpSpPr>
        <p:grpSpPr>
          <a:xfrm>
            <a:off x="0" y="1401063"/>
            <a:ext cx="9001156" cy="1815882"/>
            <a:chOff x="0" y="1401063"/>
            <a:chExt cx="9001156" cy="1815882"/>
          </a:xfrm>
        </p:grpSpPr>
        <p:sp>
          <p:nvSpPr>
            <p:cNvPr id="8" name="TextBox 7"/>
            <p:cNvSpPr txBox="1"/>
            <p:nvPr/>
          </p:nvSpPr>
          <p:spPr>
            <a:xfrm>
              <a:off x="0" y="1401063"/>
              <a:ext cx="9001156" cy="1815882"/>
            </a:xfrm>
            <a:prstGeom prst="rect">
              <a:avLst/>
            </a:prstGeom>
            <a:noFill/>
          </p:spPr>
          <p:txBody>
            <a:bodyPr wrap="square" rtlCol="1">
              <a:spAutoFit/>
            </a:bodyPr>
            <a:lstStyle/>
            <a:p>
              <a:pPr algn="just" rtl="0">
                <a:buFont typeface="Arial" pitchFamily="34" charset="0"/>
                <a:buChar char="•"/>
              </a:pPr>
              <a:r>
                <a:rPr lang="en-US" sz="2800" dirty="0" smtClean="0"/>
                <a:t>Any other definition of manipulation should be between the </a:t>
              </a:r>
              <a:r>
                <a:rPr lang="en-US" sz="2800" dirty="0" smtClean="0">
                  <a:solidFill>
                    <a:srgbClr val="FF0000"/>
                  </a:solidFill>
                </a:rPr>
                <a:t>partial</a:t>
              </a:r>
              <a:r>
                <a:rPr lang="en-US" sz="2800" dirty="0" smtClean="0"/>
                <a:t> and the </a:t>
              </a:r>
              <a:r>
                <a:rPr lang="en-US" sz="2800" dirty="0" smtClean="0">
                  <a:solidFill>
                    <a:srgbClr val="0070C0"/>
                  </a:solidFill>
                </a:rPr>
                <a:t>full</a:t>
              </a:r>
              <a:r>
                <a:rPr lang="en-US" sz="2800" dirty="0" smtClean="0"/>
                <a:t> manipulation.</a:t>
              </a:r>
            </a:p>
            <a:p>
              <a:pPr algn="just" rtl="0">
                <a:buFont typeface="Arial" pitchFamily="34" charset="0"/>
                <a:buChar char="•"/>
              </a:pPr>
              <a:r>
                <a:rPr lang="en-US" sz="2800" dirty="0" smtClean="0"/>
                <a:t>If                      is not partial </a:t>
              </a:r>
              <a:r>
                <a:rPr lang="en-US" sz="2800" dirty="0" err="1" smtClean="0"/>
                <a:t>manipulable</a:t>
              </a:r>
              <a:r>
                <a:rPr lang="en-US" sz="2800" dirty="0" smtClean="0"/>
                <a:t> then f is not full </a:t>
              </a:r>
              <a:r>
                <a:rPr lang="en-US" sz="2800" dirty="0" err="1" smtClean="0"/>
                <a:t>manipulable</a:t>
              </a:r>
              <a:r>
                <a:rPr lang="en-US" sz="2800" dirty="0" smtClean="0"/>
                <a:t> .</a:t>
              </a:r>
            </a:p>
          </p:txBody>
        </p:sp>
        <p:graphicFrame>
          <p:nvGraphicFramePr>
            <p:cNvPr id="6161" name="Object 17"/>
            <p:cNvGraphicFramePr>
              <a:graphicFrameLocks noChangeAspect="1"/>
            </p:cNvGraphicFramePr>
            <p:nvPr/>
          </p:nvGraphicFramePr>
          <p:xfrm>
            <a:off x="357158" y="2214554"/>
            <a:ext cx="1962150" cy="569913"/>
          </p:xfrm>
          <a:graphic>
            <a:graphicData uri="http://schemas.openxmlformats.org/presentationml/2006/ole">
              <p:oleObj spid="_x0000_s6161" name="משוואה" r:id="rId4" imgW="787320" imgH="228600" progId="Equation.3">
                <p:embed/>
              </p:oleObj>
            </a:graphicData>
          </a:graphic>
        </p:graphicFrame>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4"/>
          <p:cNvSpPr>
            <a:spLocks noGrp="1"/>
          </p:cNvSpPr>
          <p:nvPr>
            <p:ph type="sldNum" sz="quarter" idx="11"/>
          </p:nvPr>
        </p:nvSpPr>
        <p:spPr/>
        <p:txBody>
          <a:bodyPr/>
          <a:lstStyle/>
          <a:p>
            <a:fld id="{F8BAE28D-E8FE-4E25-B4C0-2FD47F031D12}" type="slidenum">
              <a:rPr lang="he-IL"/>
              <a:pPr/>
              <a:t>19</a:t>
            </a:fld>
            <a:endParaRPr lang="en-US" dirty="0"/>
          </a:p>
        </p:txBody>
      </p:sp>
      <p:sp>
        <p:nvSpPr>
          <p:cNvPr id="7" name="מציין מיקום של תאריך 5"/>
          <p:cNvSpPr>
            <a:spLocks noGrp="1"/>
          </p:cNvSpPr>
          <p:nvPr>
            <p:ph type="dt" sz="half" idx="12"/>
          </p:nvPr>
        </p:nvSpPr>
        <p:spPr/>
        <p:txBody>
          <a:bodyPr/>
          <a:lstStyle/>
          <a:p>
            <a:fld id="{57224AA9-CF68-4500-B596-0D4711550AF1}" type="datetime1">
              <a:rPr lang="en-US" smtClean="0"/>
              <a:pPr/>
              <a:t>9/11/2011</a:t>
            </a:fld>
            <a:endParaRPr lang="en-US"/>
          </a:p>
        </p:txBody>
      </p:sp>
      <p:sp>
        <p:nvSpPr>
          <p:cNvPr id="76810" name="Rectangle 1034"/>
          <p:cNvSpPr>
            <a:spLocks noGrp="1" noChangeArrowheads="1"/>
          </p:cNvSpPr>
          <p:nvPr>
            <p:ph type="title"/>
          </p:nvPr>
        </p:nvSpPr>
        <p:spPr>
          <a:xfrm>
            <a:off x="214282" y="204774"/>
            <a:ext cx="8215370" cy="1295400"/>
          </a:xfrm>
          <a:noFill/>
          <a:ln/>
        </p:spPr>
        <p:txBody>
          <a:bodyPr>
            <a:normAutofit/>
          </a:bodyPr>
          <a:lstStyle/>
          <a:p>
            <a:pPr algn="l" rtl="0"/>
            <a:r>
              <a:rPr lang="en-US" dirty="0" smtClean="0">
                <a:solidFill>
                  <a:schemeClr val="accent2"/>
                </a:solidFill>
                <a:latin typeface="Times New Roman" pitchFamily="18" charset="0"/>
                <a:cs typeface="Times New Roman" pitchFamily="18" charset="0"/>
              </a:rPr>
              <a:t>Hamming Manipulation</a:t>
            </a:r>
            <a:endParaRPr lang="en-US" dirty="0">
              <a:solidFill>
                <a:schemeClr val="accent2"/>
              </a:solidFill>
              <a:latin typeface="Times New Roman" pitchFamily="18" charset="0"/>
              <a:cs typeface="Times New Roman" pitchFamily="18" charset="0"/>
            </a:endParaRPr>
          </a:p>
        </p:txBody>
      </p:sp>
      <p:grpSp>
        <p:nvGrpSpPr>
          <p:cNvPr id="2" name="קבוצה 25"/>
          <p:cNvGrpSpPr/>
          <p:nvPr/>
        </p:nvGrpSpPr>
        <p:grpSpPr>
          <a:xfrm>
            <a:off x="-71438" y="2250406"/>
            <a:ext cx="8501090" cy="2107282"/>
            <a:chOff x="71406" y="1543939"/>
            <a:chExt cx="8501090" cy="2107282"/>
          </a:xfrm>
        </p:grpSpPr>
        <p:sp>
          <p:nvSpPr>
            <p:cNvPr id="27" name="TextBox 26"/>
            <p:cNvSpPr txBox="1"/>
            <p:nvPr/>
          </p:nvSpPr>
          <p:spPr>
            <a:xfrm>
              <a:off x="71406" y="1543939"/>
              <a:ext cx="8501090" cy="1384995"/>
            </a:xfrm>
            <a:prstGeom prst="rect">
              <a:avLst/>
            </a:prstGeom>
            <a:noFill/>
          </p:spPr>
          <p:txBody>
            <a:bodyPr wrap="square" rtlCol="1">
              <a:spAutoFit/>
            </a:bodyPr>
            <a:lstStyle/>
            <a:p>
              <a:pPr algn="l" rtl="0"/>
              <a:r>
                <a:rPr lang="en-US" sz="2800" dirty="0" smtClean="0">
                  <a:solidFill>
                    <a:srgbClr val="00B050"/>
                  </a:solidFill>
                </a:rPr>
                <a:t>Hamming manipulation: </a:t>
              </a:r>
              <a:r>
                <a:rPr lang="en-US" sz="2800" dirty="0" smtClean="0"/>
                <a:t>An aggregator f is Hamming </a:t>
              </a:r>
              <a:r>
                <a:rPr lang="en-US" sz="2800" dirty="0" err="1" smtClean="0"/>
                <a:t>manipulatable</a:t>
              </a:r>
              <a:r>
                <a:rPr lang="en-US" sz="2800" dirty="0" smtClean="0"/>
                <a:t> if there exists a judge</a:t>
              </a:r>
              <a:r>
                <a:rPr lang="en-US" sz="2800" i="1" dirty="0" smtClean="0"/>
                <a:t> i,</a:t>
              </a:r>
              <a:r>
                <a:rPr lang="en-US" sz="2800" dirty="0" smtClean="0"/>
                <a:t> an</a:t>
              </a:r>
              <a:r>
                <a:rPr lang="en-US" sz="2800" i="1" dirty="0" smtClean="0"/>
                <a:t> </a:t>
              </a:r>
              <a:r>
                <a:rPr lang="en-US" sz="2800" dirty="0" smtClean="0"/>
                <a:t>opinion   , an evaluation               , and  a profile       such that:       </a:t>
              </a:r>
              <a:endParaRPr lang="he-IL" sz="2800" dirty="0"/>
            </a:p>
          </p:txBody>
        </p:sp>
        <p:graphicFrame>
          <p:nvGraphicFramePr>
            <p:cNvPr id="28" name="Object 4"/>
            <p:cNvGraphicFramePr>
              <a:graphicFrameLocks noChangeAspect="1"/>
            </p:cNvGraphicFramePr>
            <p:nvPr/>
          </p:nvGraphicFramePr>
          <p:xfrm>
            <a:off x="7255732" y="1865277"/>
            <a:ext cx="459508" cy="565800"/>
          </p:xfrm>
          <a:graphic>
            <a:graphicData uri="http://schemas.openxmlformats.org/presentationml/2006/ole">
              <p:oleObj spid="_x0000_s67587" name="משוואה" r:id="rId4" imgW="164880" imgH="203040" progId="Equation.3">
                <p:embed/>
              </p:oleObj>
            </a:graphicData>
          </a:graphic>
        </p:graphicFrame>
        <p:graphicFrame>
          <p:nvGraphicFramePr>
            <p:cNvPr id="29" name="Object 7"/>
            <p:cNvGraphicFramePr>
              <a:graphicFrameLocks noChangeAspect="1"/>
            </p:cNvGraphicFramePr>
            <p:nvPr/>
          </p:nvGraphicFramePr>
          <p:xfrm>
            <a:off x="5000596" y="2327246"/>
            <a:ext cx="547687" cy="549275"/>
          </p:xfrm>
          <a:graphic>
            <a:graphicData uri="http://schemas.openxmlformats.org/presentationml/2006/ole">
              <p:oleObj spid="_x0000_s67588" name="משוואה" r:id="rId5" imgW="203040" imgH="203040" progId="Equation.3">
                <p:embed/>
              </p:oleObj>
            </a:graphicData>
          </a:graphic>
        </p:graphicFrame>
        <p:graphicFrame>
          <p:nvGraphicFramePr>
            <p:cNvPr id="30" name="Object 9"/>
            <p:cNvGraphicFramePr>
              <a:graphicFrameLocks noChangeAspect="1"/>
            </p:cNvGraphicFramePr>
            <p:nvPr/>
          </p:nvGraphicFramePr>
          <p:xfrm>
            <a:off x="1901782" y="2387572"/>
            <a:ext cx="1098550" cy="549275"/>
          </p:xfrm>
          <a:graphic>
            <a:graphicData uri="http://schemas.openxmlformats.org/presentationml/2006/ole">
              <p:oleObj spid="_x0000_s67589" name="משוואה" r:id="rId6" imgW="406080" imgH="203040" progId="Equation.3">
                <p:embed/>
              </p:oleObj>
            </a:graphicData>
          </a:graphic>
        </p:graphicFrame>
        <p:graphicFrame>
          <p:nvGraphicFramePr>
            <p:cNvPr id="31" name="Object 10"/>
            <p:cNvGraphicFramePr>
              <a:graphicFrameLocks noChangeAspect="1"/>
            </p:cNvGraphicFramePr>
            <p:nvPr/>
          </p:nvGraphicFramePr>
          <p:xfrm>
            <a:off x="1685894" y="3033683"/>
            <a:ext cx="4989513" cy="617538"/>
          </p:xfrm>
          <a:graphic>
            <a:graphicData uri="http://schemas.openxmlformats.org/presentationml/2006/ole">
              <p:oleObj spid="_x0000_s67590" name="משוואה" r:id="rId7" imgW="1841400" imgH="228600" progId="Equation.3">
                <p:embed/>
              </p:oleObj>
            </a:graphicData>
          </a:graphic>
        </p:graphicFrame>
      </p:grpSp>
      <p:grpSp>
        <p:nvGrpSpPr>
          <p:cNvPr id="3" name="קבוצה 31"/>
          <p:cNvGrpSpPr/>
          <p:nvPr/>
        </p:nvGrpSpPr>
        <p:grpSpPr>
          <a:xfrm>
            <a:off x="0" y="1357298"/>
            <a:ext cx="9001156" cy="854438"/>
            <a:chOff x="0" y="1357298"/>
            <a:chExt cx="9001156" cy="854438"/>
          </a:xfrm>
        </p:grpSpPr>
        <p:sp>
          <p:nvSpPr>
            <p:cNvPr id="8" name="TextBox 7"/>
            <p:cNvSpPr txBox="1"/>
            <p:nvPr/>
          </p:nvSpPr>
          <p:spPr>
            <a:xfrm>
              <a:off x="0" y="1401063"/>
              <a:ext cx="9001156" cy="523220"/>
            </a:xfrm>
            <a:prstGeom prst="rect">
              <a:avLst/>
            </a:prstGeom>
            <a:noFill/>
          </p:spPr>
          <p:txBody>
            <a:bodyPr wrap="square" rtlCol="1">
              <a:spAutoFit/>
            </a:bodyPr>
            <a:lstStyle/>
            <a:p>
              <a:pPr algn="just" rtl="0">
                <a:buFont typeface="Arial" pitchFamily="34" charset="0"/>
                <a:buChar char="•"/>
              </a:pPr>
              <a:r>
                <a:rPr lang="en-US" sz="2800" dirty="0" smtClean="0"/>
                <a:t>Hamming distance: </a:t>
              </a:r>
            </a:p>
          </p:txBody>
        </p:sp>
        <p:graphicFrame>
          <p:nvGraphicFramePr>
            <p:cNvPr id="5127" name="Object 7"/>
            <p:cNvGraphicFramePr>
              <a:graphicFrameLocks noChangeAspect="1"/>
            </p:cNvGraphicFramePr>
            <p:nvPr/>
          </p:nvGraphicFramePr>
          <p:xfrm>
            <a:off x="3089290" y="1357298"/>
            <a:ext cx="3197222" cy="854438"/>
          </p:xfrm>
          <a:graphic>
            <a:graphicData uri="http://schemas.openxmlformats.org/presentationml/2006/ole">
              <p:oleObj spid="_x0000_s67586" name="משוואה" r:id="rId8" imgW="1282680" imgH="342720" progId="Equation.3">
                <p:embed/>
              </p:oleObj>
            </a:graphicData>
          </a:graphic>
        </p:graphicFrame>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מציין מיקום של מספר שקופית 5"/>
          <p:cNvSpPr>
            <a:spLocks noGrp="1"/>
          </p:cNvSpPr>
          <p:nvPr>
            <p:ph type="sldNum" sz="quarter" idx="11"/>
          </p:nvPr>
        </p:nvSpPr>
        <p:spPr/>
        <p:txBody>
          <a:bodyPr/>
          <a:lstStyle/>
          <a:p>
            <a:fld id="{F3FFA2F6-D74E-49B5-B178-F74015EBBF9A}" type="slidenum">
              <a:rPr lang="he-IL"/>
              <a:pPr/>
              <a:t>2</a:t>
            </a:fld>
            <a:endParaRPr lang="en-US" dirty="0"/>
          </a:p>
        </p:txBody>
      </p:sp>
      <p:sp>
        <p:nvSpPr>
          <p:cNvPr id="47" name="מציין מיקום של תאריך 6"/>
          <p:cNvSpPr>
            <a:spLocks noGrp="1"/>
          </p:cNvSpPr>
          <p:nvPr>
            <p:ph type="dt" sz="half" idx="12"/>
          </p:nvPr>
        </p:nvSpPr>
        <p:spPr/>
        <p:txBody>
          <a:bodyPr/>
          <a:lstStyle/>
          <a:p>
            <a:fld id="{4E688A98-C142-49D5-BCCB-A2C70FF71DC0}" type="datetime1">
              <a:rPr lang="en-US"/>
              <a:pPr/>
              <a:t>9/11/2011</a:t>
            </a:fld>
            <a:endParaRPr lang="en-US" dirty="0"/>
          </a:p>
        </p:txBody>
      </p:sp>
      <p:sp>
        <p:nvSpPr>
          <p:cNvPr id="44034" name="Rectangle 1026"/>
          <p:cNvSpPr>
            <a:spLocks noGrp="1" noChangeArrowheads="1"/>
          </p:cNvSpPr>
          <p:nvPr>
            <p:ph type="title"/>
          </p:nvPr>
        </p:nvSpPr>
        <p:spPr>
          <a:xfrm>
            <a:off x="200025" y="0"/>
            <a:ext cx="6096000" cy="1295400"/>
          </a:xfrm>
        </p:spPr>
        <p:txBody>
          <a:bodyPr/>
          <a:lstStyle/>
          <a:p>
            <a:pPr algn="ctr"/>
            <a:r>
              <a:rPr lang="en-AU" altLang="en-US" dirty="0">
                <a:solidFill>
                  <a:schemeClr val="accent2"/>
                </a:solidFill>
                <a:latin typeface="Times New Roman" pitchFamily="18" charset="0"/>
                <a:cs typeface="Times New Roman" pitchFamily="18" charset="0"/>
              </a:rPr>
              <a:t>“</a:t>
            </a:r>
            <a:r>
              <a:rPr lang="en-US" altLang="en-US" dirty="0">
                <a:solidFill>
                  <a:schemeClr val="accent2"/>
                </a:solidFill>
                <a:latin typeface="Times New Roman" pitchFamily="18" charset="0"/>
                <a:cs typeface="Times New Roman" pitchFamily="18" charset="0"/>
              </a:rPr>
              <a:t>Doctri</a:t>
            </a:r>
            <a:r>
              <a:rPr lang="en-AU" altLang="en-US" dirty="0">
                <a:solidFill>
                  <a:schemeClr val="accent2"/>
                </a:solidFill>
                <a:latin typeface="Times New Roman" pitchFamily="18" charset="0"/>
                <a:cs typeface="Times New Roman" pitchFamily="18" charset="0"/>
              </a:rPr>
              <a:t>n</a:t>
            </a:r>
            <a:r>
              <a:rPr lang="en-US" altLang="en-US" dirty="0">
                <a:solidFill>
                  <a:schemeClr val="accent2"/>
                </a:solidFill>
                <a:latin typeface="Times New Roman" pitchFamily="18" charset="0"/>
                <a:cs typeface="Times New Roman" pitchFamily="18" charset="0"/>
              </a:rPr>
              <a:t>al</a:t>
            </a:r>
            <a:r>
              <a:rPr lang="en-AU" altLang="en-US" dirty="0">
                <a:solidFill>
                  <a:schemeClr val="accent2"/>
                </a:solidFill>
                <a:latin typeface="Times New Roman" pitchFamily="18" charset="0"/>
                <a:cs typeface="Times New Roman" pitchFamily="18" charset="0"/>
              </a:rPr>
              <a:t> paradox”</a:t>
            </a:r>
            <a:endParaRPr lang="en-US" dirty="0">
              <a:solidFill>
                <a:schemeClr val="accent2"/>
              </a:solidFill>
              <a:latin typeface="Times New Roman" pitchFamily="18" charset="0"/>
              <a:cs typeface="Times New Roman" pitchFamily="18" charset="0"/>
            </a:endParaRPr>
          </a:p>
        </p:txBody>
      </p:sp>
      <p:sp>
        <p:nvSpPr>
          <p:cNvPr id="44036" name="Rectangle 1028"/>
          <p:cNvSpPr>
            <a:spLocks noGrp="1" noChangeArrowheads="1"/>
          </p:cNvSpPr>
          <p:nvPr>
            <p:ph type="body" sz="half" idx="2"/>
          </p:nvPr>
        </p:nvSpPr>
        <p:spPr>
          <a:xfrm>
            <a:off x="1190625" y="5613400"/>
            <a:ext cx="6248400" cy="609600"/>
          </a:xfrm>
        </p:spPr>
        <p:txBody>
          <a:bodyPr/>
          <a:lstStyle/>
          <a:p>
            <a:pPr algn="l" rtl="0"/>
            <a:r>
              <a:rPr lang="en-US" sz="2400" b="1" dirty="0">
                <a:solidFill>
                  <a:srgbClr val="00B050"/>
                </a:solidFill>
                <a:latin typeface="Times New Roman" pitchFamily="18" charset="0"/>
                <a:cs typeface="Times New Roman" pitchFamily="18" charset="0"/>
              </a:rPr>
              <a:t>Majority rule is not consistent!</a:t>
            </a:r>
          </a:p>
          <a:p>
            <a:pPr algn="l"/>
            <a:endParaRPr lang="en-US" sz="2400" b="1" dirty="0">
              <a:solidFill>
                <a:srgbClr val="00B050"/>
              </a:solidFill>
            </a:endParaRPr>
          </a:p>
        </p:txBody>
      </p:sp>
      <p:graphicFrame>
        <p:nvGraphicFramePr>
          <p:cNvPr id="44198" name="Group 1190"/>
          <p:cNvGraphicFramePr>
            <a:graphicFrameLocks noGrp="1"/>
          </p:cNvGraphicFramePr>
          <p:nvPr>
            <p:ph sz="half" idx="1"/>
          </p:nvPr>
        </p:nvGraphicFramePr>
        <p:xfrm>
          <a:off x="90488" y="1400175"/>
          <a:ext cx="6356350" cy="3306763"/>
        </p:xfrm>
        <a:graphic>
          <a:graphicData uri="http://schemas.openxmlformats.org/drawingml/2006/table">
            <a:tbl>
              <a:tblPr rtl="1"/>
              <a:tblGrid>
                <a:gridCol w="1635125"/>
                <a:gridCol w="1582738"/>
                <a:gridCol w="1584325"/>
                <a:gridCol w="1554162"/>
              </a:tblGrid>
              <a:tr h="1935163">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 is guilty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 was sane at the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a:t>
                      </a:r>
                    </a:p>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killed the victim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191" name="Group 1183"/>
          <p:cNvGraphicFramePr>
            <a:graphicFrameLocks noGrp="1"/>
          </p:cNvGraphicFramePr>
          <p:nvPr/>
        </p:nvGraphicFramePr>
        <p:xfrm>
          <a:off x="125413" y="4848225"/>
          <a:ext cx="6081712" cy="627063"/>
        </p:xfrm>
        <a:graphic>
          <a:graphicData uri="http://schemas.openxmlformats.org/drawingml/2006/table">
            <a:tbl>
              <a:tblPr rtl="1"/>
              <a:tblGrid>
                <a:gridCol w="1374775"/>
                <a:gridCol w="1585912"/>
                <a:gridCol w="1566863"/>
                <a:gridCol w="1554162"/>
              </a:tblGrid>
              <a:tr h="627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Times New Roman" pitchFamily="18" charset="0"/>
                          <a:cs typeface="Times New Roman" pitchFamily="18" charset="0"/>
                        </a:rPr>
                        <a:t>Majority</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graphicFrame>
        <p:nvGraphicFramePr>
          <p:cNvPr id="44116" name="Object 1108"/>
          <p:cNvGraphicFramePr>
            <a:graphicFrameLocks noChangeAspect="1"/>
          </p:cNvGraphicFramePr>
          <p:nvPr/>
        </p:nvGraphicFramePr>
        <p:xfrm>
          <a:off x="3894138" y="3005138"/>
          <a:ext cx="284162" cy="368300"/>
        </p:xfrm>
        <a:graphic>
          <a:graphicData uri="http://schemas.openxmlformats.org/presentationml/2006/ole">
            <p:oleObj spid="_x0000_s58370" name="Equation" r:id="rId4" imgW="126720" imgH="164880" progId="Equation.3">
              <p:embed/>
            </p:oleObj>
          </a:graphicData>
        </a:graphic>
      </p:graphicFrame>
      <p:graphicFrame>
        <p:nvGraphicFramePr>
          <p:cNvPr id="44196" name="Object 1188"/>
          <p:cNvGraphicFramePr>
            <a:graphicFrameLocks noChangeAspect="1"/>
          </p:cNvGraphicFramePr>
          <p:nvPr/>
        </p:nvGraphicFramePr>
        <p:xfrm>
          <a:off x="5226050" y="2989263"/>
          <a:ext cx="823913" cy="368300"/>
        </p:xfrm>
        <a:graphic>
          <a:graphicData uri="http://schemas.openxmlformats.org/presentationml/2006/ole">
            <p:oleObj spid="_x0000_s58371" name="Equation" r:id="rId5" imgW="368280" imgH="164880" progId="Equation.3">
              <p:embed/>
            </p:oleObj>
          </a:graphicData>
        </a:graphic>
      </p:graphicFrame>
      <p:graphicFrame>
        <p:nvGraphicFramePr>
          <p:cNvPr id="44197" name="Object 1189"/>
          <p:cNvGraphicFramePr>
            <a:graphicFrameLocks noChangeAspect="1"/>
          </p:cNvGraphicFramePr>
          <p:nvPr/>
        </p:nvGraphicFramePr>
        <p:xfrm>
          <a:off x="2298700" y="2998788"/>
          <a:ext cx="341313" cy="368300"/>
        </p:xfrm>
        <a:graphic>
          <a:graphicData uri="http://schemas.openxmlformats.org/presentationml/2006/ole">
            <p:oleObj spid="_x0000_s58372" name="Equation" r:id="rId6" imgW="152280" imgH="1648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41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9" fill="hold" grpId="0" nodeType="clickEffect">
                                  <p:stCondLst>
                                    <p:cond delay="0"/>
                                  </p:stCondLst>
                                  <p:childTnLst>
                                    <p:set>
                                      <p:cBhvr>
                                        <p:cTn id="10" dur="1" fill="hold">
                                          <p:stCondLst>
                                            <p:cond delay="0"/>
                                          </p:stCondLst>
                                        </p:cTn>
                                        <p:tgtEl>
                                          <p:spTgt spid="44036">
                                            <p:txEl>
                                              <p:pRg st="0" end="0"/>
                                            </p:txEl>
                                          </p:spTgt>
                                        </p:tgtEl>
                                        <p:attrNameLst>
                                          <p:attrName>style.visibility</p:attrName>
                                        </p:attrNameLst>
                                      </p:cBhvr>
                                      <p:to>
                                        <p:strVal val="visible"/>
                                      </p:to>
                                    </p:set>
                                    <p:anim calcmode="lin" valueType="num">
                                      <p:cBhvr additive="base">
                                        <p:cTn id="11" dur="500" fill="hold"/>
                                        <p:tgtEl>
                                          <p:spTgt spid="4403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403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gn="l" rtl="0">
              <a:buNone/>
            </a:pPr>
            <a:r>
              <a:rPr lang="en-US" b="1" dirty="0" smtClean="0"/>
              <a:t>Theorem</a:t>
            </a:r>
            <a:r>
              <a:rPr lang="en-US" dirty="0" smtClean="0"/>
              <a:t> (</a:t>
            </a:r>
            <a:r>
              <a:rPr lang="en-US" dirty="0" err="1" smtClean="0"/>
              <a:t>Nehiring</a:t>
            </a:r>
            <a:r>
              <a:rPr lang="en-US" dirty="0" smtClean="0"/>
              <a:t> and </a:t>
            </a:r>
            <a:r>
              <a:rPr lang="en-US" dirty="0" err="1" smtClean="0"/>
              <a:t>Puppe</a:t>
            </a:r>
            <a:r>
              <a:rPr lang="en-US" dirty="0" smtClean="0"/>
              <a:t>, 2002):</a:t>
            </a:r>
          </a:p>
          <a:p>
            <a:pPr algn="l" rtl="0">
              <a:buNone/>
            </a:pPr>
            <a:r>
              <a:rPr lang="en-US" dirty="0" smtClean="0"/>
              <a:t> Social aggregator f is </a:t>
            </a:r>
            <a:r>
              <a:rPr lang="en-US" dirty="0" smtClean="0"/>
              <a:t>PMF (</a:t>
            </a:r>
            <a:r>
              <a:rPr lang="en-US" dirty="0" smtClean="0"/>
              <a:t>partial </a:t>
            </a:r>
            <a:r>
              <a:rPr lang="en-US" dirty="0" smtClean="0"/>
              <a:t>manipulation free) </a:t>
            </a:r>
            <a:r>
              <a:rPr lang="en-US" dirty="0" smtClean="0"/>
              <a:t>if </a:t>
            </a:r>
            <a:r>
              <a:rPr lang="en-US" dirty="0" smtClean="0"/>
              <a:t>and only if f is IIA and monotonic.</a:t>
            </a:r>
          </a:p>
          <a:p>
            <a:pPr algn="l" rtl="0">
              <a:buNone/>
            </a:pPr>
            <a:r>
              <a:rPr lang="en-US" b="1" dirty="0" smtClean="0"/>
              <a:t>Theorem</a:t>
            </a:r>
            <a:r>
              <a:rPr lang="en-US" dirty="0" smtClean="0"/>
              <a:t> (</a:t>
            </a:r>
            <a:r>
              <a:rPr lang="en-US" dirty="0" err="1" smtClean="0"/>
              <a:t>Nehiring</a:t>
            </a:r>
            <a:r>
              <a:rPr lang="en-US" dirty="0" smtClean="0"/>
              <a:t> and </a:t>
            </a:r>
            <a:r>
              <a:rPr lang="en-US" dirty="0" err="1" smtClean="0"/>
              <a:t>Puppe</a:t>
            </a:r>
            <a:r>
              <a:rPr lang="en-US" dirty="0" smtClean="0"/>
              <a:t>, 2002):</a:t>
            </a:r>
          </a:p>
          <a:p>
            <a:pPr algn="l" rtl="0">
              <a:buNone/>
            </a:pPr>
            <a:r>
              <a:rPr lang="en-US" dirty="0" smtClean="0"/>
              <a:t>Every Social aggregator which is IIA, </a:t>
            </a:r>
            <a:r>
              <a:rPr lang="en-US" dirty="0" err="1" smtClean="0"/>
              <a:t>paretian</a:t>
            </a:r>
            <a:r>
              <a:rPr lang="en-US" dirty="0" smtClean="0"/>
              <a:t> and monotonic is dictatorial if and only if  X is Totally Blocked. </a:t>
            </a:r>
            <a:endParaRPr lang="he-IL" dirty="0"/>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20</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Partial Manipulation</a:t>
            </a:r>
            <a:endParaRPr lang="he-IL" sz="4400" dirty="0" smtClean="0">
              <a:solidFill>
                <a:schemeClr val="accent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gn="l" rtl="0">
              <a:buNone/>
            </a:pPr>
            <a:r>
              <a:rPr lang="en-US" b="1" dirty="0" smtClean="0"/>
              <a:t>Corollary</a:t>
            </a:r>
            <a:r>
              <a:rPr lang="en-US" dirty="0" smtClean="0"/>
              <a:t> (</a:t>
            </a:r>
            <a:r>
              <a:rPr lang="en-US" dirty="0" err="1" smtClean="0"/>
              <a:t>Nehiring</a:t>
            </a:r>
            <a:r>
              <a:rPr lang="en-US" dirty="0" smtClean="0"/>
              <a:t> and </a:t>
            </a:r>
            <a:r>
              <a:rPr lang="en-US" dirty="0" err="1" smtClean="0"/>
              <a:t>Puppe</a:t>
            </a:r>
            <a:r>
              <a:rPr lang="en-US" dirty="0" smtClean="0"/>
              <a:t>, 2002):</a:t>
            </a:r>
          </a:p>
          <a:p>
            <a:pPr algn="l" rtl="0">
              <a:buNone/>
            </a:pPr>
            <a:r>
              <a:rPr lang="en-US" dirty="0" smtClean="0"/>
              <a:t>Every Social aggregator which is </a:t>
            </a:r>
            <a:r>
              <a:rPr lang="en-US" dirty="0" smtClean="0"/>
              <a:t>PMF and </a:t>
            </a:r>
            <a:r>
              <a:rPr lang="en-US" dirty="0" err="1" smtClean="0"/>
              <a:t>paretian</a:t>
            </a:r>
            <a:r>
              <a:rPr lang="en-US" dirty="0" smtClean="0"/>
              <a:t> is dictatorial if and only if  X is Totally Blocked. </a:t>
            </a:r>
            <a:endParaRPr lang="he-IL" dirty="0"/>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21</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Partial Manipulation</a:t>
            </a:r>
            <a:endParaRPr lang="he-IL" sz="4400" dirty="0" smtClean="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מציין מיקום של מספר שקופית 5"/>
          <p:cNvSpPr>
            <a:spLocks noGrp="1"/>
          </p:cNvSpPr>
          <p:nvPr>
            <p:ph type="sldNum" sz="quarter" idx="11"/>
          </p:nvPr>
        </p:nvSpPr>
        <p:spPr/>
        <p:txBody>
          <a:bodyPr/>
          <a:lstStyle/>
          <a:p>
            <a:fld id="{C80BAACA-FF14-4863-A326-3494B07E21A0}" type="slidenum">
              <a:rPr lang="he-IL"/>
              <a:pPr/>
              <a:t>22</a:t>
            </a:fld>
            <a:endParaRPr lang="en-US"/>
          </a:p>
        </p:txBody>
      </p:sp>
      <p:sp>
        <p:nvSpPr>
          <p:cNvPr id="48" name="מציין מיקום של תאריך 6"/>
          <p:cNvSpPr>
            <a:spLocks noGrp="1"/>
          </p:cNvSpPr>
          <p:nvPr>
            <p:ph type="dt" sz="half" idx="12"/>
          </p:nvPr>
        </p:nvSpPr>
        <p:spPr/>
        <p:txBody>
          <a:bodyPr/>
          <a:lstStyle/>
          <a:p>
            <a:fld id="{B0BF3A10-DDA8-4E5C-B47F-3E9B79BBC137}" type="datetime1">
              <a:rPr lang="en-US"/>
              <a:pPr/>
              <a:t>9/11/2011</a:t>
            </a:fld>
            <a:endParaRPr lang="en-US"/>
          </a:p>
        </p:txBody>
      </p:sp>
      <p:sp>
        <p:nvSpPr>
          <p:cNvPr id="52226" name="Rectangle 2"/>
          <p:cNvSpPr>
            <a:spLocks noGrp="1" noChangeArrowheads="1"/>
          </p:cNvSpPr>
          <p:nvPr>
            <p:ph type="title"/>
          </p:nvPr>
        </p:nvSpPr>
        <p:spPr>
          <a:xfrm>
            <a:off x="228600" y="438150"/>
            <a:ext cx="6172200" cy="1219200"/>
          </a:xfrm>
        </p:spPr>
        <p:txBody>
          <a:bodyPr/>
          <a:lstStyle/>
          <a:p>
            <a:pPr algn="ctr"/>
            <a:r>
              <a:rPr lang="en-US">
                <a:solidFill>
                  <a:schemeClr val="accent2"/>
                </a:solidFill>
                <a:latin typeface="Times New Roman" pitchFamily="18" charset="0"/>
                <a:cs typeface="Times New Roman" pitchFamily="18" charset="0"/>
              </a:rPr>
              <a:t>IIA</a:t>
            </a:r>
          </a:p>
        </p:txBody>
      </p:sp>
      <p:sp>
        <p:nvSpPr>
          <p:cNvPr id="52227" name="Rectangle 3"/>
          <p:cNvSpPr>
            <a:spLocks noGrp="1" noChangeArrowheads="1"/>
          </p:cNvSpPr>
          <p:nvPr>
            <p:ph type="body" sz="half" idx="1"/>
          </p:nvPr>
        </p:nvSpPr>
        <p:spPr>
          <a:xfrm>
            <a:off x="609600" y="1301750"/>
            <a:ext cx="6096000" cy="1981200"/>
          </a:xfrm>
        </p:spPr>
        <p:txBody>
          <a:bodyPr/>
          <a:lstStyle/>
          <a:p>
            <a:pPr algn="l" rtl="0"/>
            <a:r>
              <a:rPr lang="en-US" sz="2400">
                <a:latin typeface="Times New Roman" pitchFamily="18" charset="0"/>
                <a:cs typeface="Times New Roman" pitchFamily="18" charset="0"/>
              </a:rPr>
              <a:t>An aggregator                         is </a:t>
            </a:r>
            <a:r>
              <a:rPr lang="en-US" sz="2400" b="1" i="1">
                <a:latin typeface="Times New Roman" pitchFamily="18" charset="0"/>
                <a:cs typeface="Times New Roman" pitchFamily="18" charset="0"/>
              </a:rPr>
              <a:t>independent of irrelevant alternatives</a:t>
            </a:r>
            <a:r>
              <a:rPr lang="en-US" sz="2400" i="1">
                <a:latin typeface="Times New Roman" pitchFamily="18" charset="0"/>
                <a:cs typeface="Times New Roman" pitchFamily="18" charset="0"/>
              </a:rPr>
              <a:t> </a:t>
            </a:r>
            <a:r>
              <a:rPr lang="en-US" sz="2400">
                <a:latin typeface="Times New Roman" pitchFamily="18" charset="0"/>
                <a:cs typeface="Times New Roman" pitchFamily="18" charset="0"/>
              </a:rPr>
              <a:t>(IIA) if for every   and any two profiles     and     satisfying  </a:t>
            </a:r>
            <a:r>
              <a:rPr lang="en-US" sz="2400" i="1">
                <a:latin typeface="Times New Roman" pitchFamily="18" charset="0"/>
                <a:cs typeface="Times New Roman" pitchFamily="18" charset="0"/>
              </a:rPr>
              <a:t>    </a:t>
            </a:r>
            <a:r>
              <a:rPr lang="en-US" sz="2400">
                <a:latin typeface="Times New Roman" pitchFamily="18" charset="0"/>
                <a:cs typeface="Times New Roman" pitchFamily="18" charset="0"/>
              </a:rPr>
              <a:t>for all          , we have</a:t>
            </a:r>
          </a:p>
        </p:txBody>
      </p:sp>
      <p:graphicFrame>
        <p:nvGraphicFramePr>
          <p:cNvPr id="52232" name="Object 8"/>
          <p:cNvGraphicFramePr>
            <a:graphicFrameLocks noChangeAspect="1"/>
          </p:cNvGraphicFramePr>
          <p:nvPr/>
        </p:nvGraphicFramePr>
        <p:xfrm>
          <a:off x="4365625" y="2019300"/>
          <a:ext cx="455613" cy="482600"/>
        </p:xfrm>
        <a:graphic>
          <a:graphicData uri="http://schemas.openxmlformats.org/presentationml/2006/ole">
            <p:oleObj spid="_x0000_s321538" name="Equation" r:id="rId4" imgW="215640" imgH="228600" progId="Equation.3">
              <p:embed/>
            </p:oleObj>
          </a:graphicData>
        </a:graphic>
      </p:graphicFrame>
      <p:graphicFrame>
        <p:nvGraphicFramePr>
          <p:cNvPr id="52233" name="Object 9"/>
          <p:cNvGraphicFramePr>
            <a:graphicFrameLocks noChangeAspect="1"/>
          </p:cNvGraphicFramePr>
          <p:nvPr/>
        </p:nvGraphicFramePr>
        <p:xfrm>
          <a:off x="1241425" y="2794000"/>
          <a:ext cx="4621213" cy="849313"/>
        </p:xfrm>
        <a:graphic>
          <a:graphicData uri="http://schemas.openxmlformats.org/presentationml/2006/ole">
            <p:oleObj spid="_x0000_s321539" name="Equation" r:id="rId5" imgW="1930320" imgH="355320" progId="Equation.3">
              <p:embed/>
            </p:oleObj>
          </a:graphicData>
        </a:graphic>
      </p:graphicFrame>
      <p:graphicFrame>
        <p:nvGraphicFramePr>
          <p:cNvPr id="52406" name="Object 182"/>
          <p:cNvGraphicFramePr>
            <a:graphicFrameLocks noChangeAspect="1"/>
          </p:cNvGraphicFramePr>
          <p:nvPr/>
        </p:nvGraphicFramePr>
        <p:xfrm>
          <a:off x="2974975" y="1301750"/>
          <a:ext cx="1658938" cy="481013"/>
        </p:xfrm>
        <a:graphic>
          <a:graphicData uri="http://schemas.openxmlformats.org/presentationml/2006/ole">
            <p:oleObj spid="_x0000_s321540" name="Equation" r:id="rId6" imgW="787320" imgH="228600" progId="Equation.3">
              <p:embed/>
            </p:oleObj>
          </a:graphicData>
        </a:graphic>
      </p:graphicFrame>
      <p:graphicFrame>
        <p:nvGraphicFramePr>
          <p:cNvPr id="52408" name="Object 184"/>
          <p:cNvGraphicFramePr>
            <a:graphicFrameLocks noChangeAspect="1"/>
          </p:cNvGraphicFramePr>
          <p:nvPr/>
        </p:nvGraphicFramePr>
        <p:xfrm>
          <a:off x="6288088" y="1717675"/>
          <a:ext cx="776287" cy="428625"/>
        </p:xfrm>
        <a:graphic>
          <a:graphicData uri="http://schemas.openxmlformats.org/presentationml/2006/ole">
            <p:oleObj spid="_x0000_s321541" name="Equation" r:id="rId7" imgW="368280" imgH="203040" progId="Equation.3">
              <p:embed/>
            </p:oleObj>
          </a:graphicData>
        </a:graphic>
      </p:graphicFrame>
      <p:graphicFrame>
        <p:nvGraphicFramePr>
          <p:cNvPr id="52409" name="Object 185"/>
          <p:cNvGraphicFramePr>
            <a:graphicFrameLocks noChangeAspect="1"/>
          </p:cNvGraphicFramePr>
          <p:nvPr/>
        </p:nvGraphicFramePr>
        <p:xfrm>
          <a:off x="3552825" y="2032000"/>
          <a:ext cx="428625" cy="428625"/>
        </p:xfrm>
        <a:graphic>
          <a:graphicData uri="http://schemas.openxmlformats.org/presentationml/2006/ole">
            <p:oleObj spid="_x0000_s321542" name="Equation" r:id="rId8" imgW="203040" imgH="203040" progId="Equation.3">
              <p:embed/>
            </p:oleObj>
          </a:graphicData>
        </a:graphic>
      </p:graphicFrame>
      <p:graphicFrame>
        <p:nvGraphicFramePr>
          <p:cNvPr id="52410" name="Object 186"/>
          <p:cNvGraphicFramePr>
            <a:graphicFrameLocks noChangeAspect="1"/>
          </p:cNvGraphicFramePr>
          <p:nvPr/>
        </p:nvGraphicFramePr>
        <p:xfrm>
          <a:off x="5988050" y="2012950"/>
          <a:ext cx="990600" cy="534988"/>
        </p:xfrm>
        <a:graphic>
          <a:graphicData uri="http://schemas.openxmlformats.org/presentationml/2006/ole">
            <p:oleObj spid="_x0000_s321543" name="Equation" r:id="rId9" imgW="469800" imgH="253800" progId="Equation.3">
              <p:embed/>
            </p:oleObj>
          </a:graphicData>
        </a:graphic>
      </p:graphicFrame>
      <p:graphicFrame>
        <p:nvGraphicFramePr>
          <p:cNvPr id="52411" name="Object 187"/>
          <p:cNvGraphicFramePr>
            <a:graphicFrameLocks noChangeAspect="1"/>
          </p:cNvGraphicFramePr>
          <p:nvPr/>
        </p:nvGraphicFramePr>
        <p:xfrm>
          <a:off x="1851025" y="2433638"/>
          <a:ext cx="749300" cy="374650"/>
        </p:xfrm>
        <a:graphic>
          <a:graphicData uri="http://schemas.openxmlformats.org/presentationml/2006/ole">
            <p:oleObj spid="_x0000_s321544" name="Equation" r:id="rId10" imgW="355320" imgH="177480" progId="Equation.3">
              <p:embed/>
            </p:oleObj>
          </a:graphicData>
        </a:graphic>
      </p:graphicFrame>
      <p:graphicFrame>
        <p:nvGraphicFramePr>
          <p:cNvPr id="52412" name="Object 188"/>
          <p:cNvGraphicFramePr>
            <a:graphicFrameLocks noChangeAspect="1"/>
          </p:cNvGraphicFramePr>
          <p:nvPr/>
        </p:nvGraphicFramePr>
        <p:xfrm>
          <a:off x="3805238" y="2416175"/>
          <a:ext cx="2220912" cy="534988"/>
        </p:xfrm>
        <a:graphic>
          <a:graphicData uri="http://schemas.openxmlformats.org/presentationml/2006/ole">
            <p:oleObj spid="_x0000_s321545" name="Equation" r:id="rId11" imgW="1054080" imgH="253800" progId="Equation.3">
              <p:embed/>
            </p:oleObj>
          </a:graphicData>
        </a:graphic>
      </p:graphicFrame>
      <p:graphicFrame>
        <p:nvGraphicFramePr>
          <p:cNvPr id="52477" name="Group 253"/>
          <p:cNvGraphicFramePr>
            <a:graphicFrameLocks noGrp="1"/>
          </p:cNvGraphicFramePr>
          <p:nvPr/>
        </p:nvGraphicFramePr>
        <p:xfrm>
          <a:off x="2032000" y="3970338"/>
          <a:ext cx="3541713" cy="2432685"/>
        </p:xfrm>
        <a:graphic>
          <a:graphicData uri="http://schemas.openxmlformats.org/drawingml/2006/table">
            <a:tbl>
              <a:tblPr rtl="1"/>
              <a:tblGrid>
                <a:gridCol w="552450"/>
                <a:gridCol w="593725"/>
                <a:gridCol w="609600"/>
                <a:gridCol w="1785938"/>
              </a:tblGrid>
              <a:tr h="50800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43497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aggregator</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514" name="Rectangle 290"/>
          <p:cNvSpPr>
            <a:spLocks noChangeArrowheads="1"/>
          </p:cNvSpPr>
          <p:nvPr/>
        </p:nvSpPr>
        <p:spPr bwMode="auto">
          <a:xfrm>
            <a:off x="4427538" y="3675063"/>
            <a:ext cx="593725" cy="2881312"/>
          </a:xfrm>
          <a:prstGeom prst="rect">
            <a:avLst/>
          </a:prstGeom>
          <a:noFill/>
          <a:ln w="9525">
            <a:solidFill>
              <a:srgbClr val="0000FF"/>
            </a:solidFill>
            <a:miter lim="800000"/>
            <a:headEnd/>
            <a:tailEnd/>
          </a:ln>
          <a:effectLst/>
        </p:spPr>
        <p:txBody>
          <a:bodyPr wrap="none" anchor="ctr"/>
          <a:lstStyle/>
          <a:p>
            <a:endParaRPr lang="he-I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מציין מיקום של מספר שקופית 5"/>
          <p:cNvSpPr>
            <a:spLocks noGrp="1"/>
          </p:cNvSpPr>
          <p:nvPr>
            <p:ph type="sldNum" sz="quarter" idx="11"/>
          </p:nvPr>
        </p:nvSpPr>
        <p:spPr/>
        <p:txBody>
          <a:bodyPr/>
          <a:lstStyle/>
          <a:p>
            <a:fld id="{3980290D-7188-4CC9-B2DD-96F2AFE287FD}" type="slidenum">
              <a:rPr lang="he-IL"/>
              <a:pPr/>
              <a:t>23</a:t>
            </a:fld>
            <a:endParaRPr lang="en-US"/>
          </a:p>
        </p:txBody>
      </p:sp>
      <p:sp>
        <p:nvSpPr>
          <p:cNvPr id="46" name="מציין מיקום של תאריך 6"/>
          <p:cNvSpPr>
            <a:spLocks noGrp="1"/>
          </p:cNvSpPr>
          <p:nvPr>
            <p:ph type="dt" sz="half" idx="12"/>
          </p:nvPr>
        </p:nvSpPr>
        <p:spPr/>
        <p:txBody>
          <a:bodyPr/>
          <a:lstStyle/>
          <a:p>
            <a:fld id="{32EDFA93-63CD-46BE-9446-5BDF963EC377}" type="datetime1">
              <a:rPr lang="en-US"/>
              <a:pPr/>
              <a:t>9/11/2011</a:t>
            </a:fld>
            <a:endParaRPr lang="en-US"/>
          </a:p>
        </p:txBody>
      </p:sp>
      <p:sp>
        <p:nvSpPr>
          <p:cNvPr id="83970" name="Rectangle 2"/>
          <p:cNvSpPr>
            <a:spLocks noGrp="1" noChangeArrowheads="1"/>
          </p:cNvSpPr>
          <p:nvPr>
            <p:ph type="title"/>
          </p:nvPr>
        </p:nvSpPr>
        <p:spPr>
          <a:xfrm>
            <a:off x="228600" y="654050"/>
            <a:ext cx="6103938" cy="990600"/>
          </a:xfrm>
        </p:spPr>
        <p:txBody>
          <a:bodyPr>
            <a:normAutofit fontScale="90000"/>
          </a:bodyPr>
          <a:lstStyle/>
          <a:p>
            <a:pPr algn="ctr"/>
            <a:r>
              <a:rPr lang="en-US">
                <a:solidFill>
                  <a:schemeClr val="accent2"/>
                </a:solidFill>
                <a:latin typeface="Times New Roman" pitchFamily="18" charset="0"/>
                <a:cs typeface="Times New Roman" pitchFamily="18" charset="0"/>
              </a:rPr>
              <a:t>Paretian</a:t>
            </a:r>
            <a:r>
              <a:rPr lang="he-IL" b="0">
                <a:solidFill>
                  <a:schemeClr val="accent2"/>
                </a:solidFill>
                <a:latin typeface="Times New Roman" pitchFamily="18" charset="0"/>
                <a:cs typeface="Times New Roman" pitchFamily="18" charset="0"/>
              </a:rPr>
              <a:t/>
            </a:r>
            <a:br>
              <a:rPr lang="he-IL" b="0">
                <a:solidFill>
                  <a:schemeClr val="accent2"/>
                </a:solidFill>
                <a:latin typeface="Times New Roman" pitchFamily="18" charset="0"/>
                <a:cs typeface="Times New Roman" pitchFamily="18" charset="0"/>
              </a:rPr>
            </a:br>
            <a:endParaRPr lang="en-US" b="0">
              <a:solidFill>
                <a:schemeClr val="accent2"/>
              </a:solidFill>
              <a:latin typeface="Times New Roman" pitchFamily="18" charset="0"/>
              <a:cs typeface="Times New Roman" pitchFamily="18" charset="0"/>
            </a:endParaRPr>
          </a:p>
        </p:txBody>
      </p:sp>
      <p:sp>
        <p:nvSpPr>
          <p:cNvPr id="83971" name="Rectangle 3"/>
          <p:cNvSpPr>
            <a:spLocks noGrp="1" noChangeArrowheads="1"/>
          </p:cNvSpPr>
          <p:nvPr>
            <p:ph type="body" sz="half" idx="1"/>
          </p:nvPr>
        </p:nvSpPr>
        <p:spPr>
          <a:xfrm>
            <a:off x="609600" y="1301750"/>
            <a:ext cx="6096000" cy="1981200"/>
          </a:xfrm>
        </p:spPr>
        <p:txBody>
          <a:bodyPr/>
          <a:lstStyle/>
          <a:p>
            <a:pPr algn="l" rtl="0"/>
            <a:r>
              <a:rPr lang="en-US" sz="2400">
                <a:latin typeface="Times New Roman" pitchFamily="18" charset="0"/>
                <a:cs typeface="Times New Roman" pitchFamily="18" charset="0"/>
              </a:rPr>
              <a:t>An aggregator                         is </a:t>
            </a:r>
            <a:r>
              <a:rPr lang="en-US" sz="2400" b="1" i="1">
                <a:latin typeface="Times New Roman" pitchFamily="18" charset="0"/>
                <a:cs typeface="Times New Roman" pitchFamily="18" charset="0"/>
              </a:rPr>
              <a:t>Paretian</a:t>
            </a:r>
            <a:r>
              <a:rPr lang="en-US" sz="2400" i="1">
                <a:latin typeface="Times New Roman" pitchFamily="18" charset="0"/>
                <a:cs typeface="Times New Roman" pitchFamily="18" charset="0"/>
              </a:rPr>
              <a:t> </a:t>
            </a:r>
            <a:r>
              <a:rPr lang="en-US" sz="2400">
                <a:latin typeface="Times New Roman" pitchFamily="18" charset="0"/>
                <a:cs typeface="Times New Roman" pitchFamily="18" charset="0"/>
              </a:rPr>
              <a:t>if we have 		    whenever the profile  is such that               for all          .</a:t>
            </a:r>
          </a:p>
        </p:txBody>
      </p:sp>
      <p:graphicFrame>
        <p:nvGraphicFramePr>
          <p:cNvPr id="83973" name="Object 5"/>
          <p:cNvGraphicFramePr>
            <a:graphicFrameLocks noChangeAspect="1"/>
          </p:cNvGraphicFramePr>
          <p:nvPr/>
        </p:nvGraphicFramePr>
        <p:xfrm>
          <a:off x="2168525" y="1676400"/>
          <a:ext cx="1384300" cy="469900"/>
        </p:xfrm>
        <a:graphic>
          <a:graphicData uri="http://schemas.openxmlformats.org/presentationml/2006/ole">
            <p:oleObj spid="_x0000_s322562" name="Equation" r:id="rId4" imgW="672840" imgH="228600" progId="Equation.3">
              <p:embed/>
            </p:oleObj>
          </a:graphicData>
        </a:graphic>
      </p:graphicFrame>
      <p:graphicFrame>
        <p:nvGraphicFramePr>
          <p:cNvPr id="83974" name="Object 6"/>
          <p:cNvGraphicFramePr>
            <a:graphicFrameLocks noChangeAspect="1"/>
          </p:cNvGraphicFramePr>
          <p:nvPr/>
        </p:nvGraphicFramePr>
        <p:xfrm>
          <a:off x="2974975" y="1301750"/>
          <a:ext cx="1658938" cy="481013"/>
        </p:xfrm>
        <a:graphic>
          <a:graphicData uri="http://schemas.openxmlformats.org/presentationml/2006/ole">
            <p:oleObj spid="_x0000_s322563" name="Equation" r:id="rId5" imgW="787320" imgH="228600" progId="Equation.3">
              <p:embed/>
            </p:oleObj>
          </a:graphicData>
        </a:graphic>
      </p:graphicFrame>
      <p:graphicFrame>
        <p:nvGraphicFramePr>
          <p:cNvPr id="83977" name="Object 9"/>
          <p:cNvGraphicFramePr>
            <a:graphicFrameLocks noChangeAspect="1"/>
          </p:cNvGraphicFramePr>
          <p:nvPr/>
        </p:nvGraphicFramePr>
        <p:xfrm>
          <a:off x="2546350" y="2005013"/>
          <a:ext cx="857250" cy="428625"/>
        </p:xfrm>
        <a:graphic>
          <a:graphicData uri="http://schemas.openxmlformats.org/presentationml/2006/ole">
            <p:oleObj spid="_x0000_s322564" name="Equation" r:id="rId6" imgW="406080" imgH="203040" progId="Equation.3">
              <p:embed/>
            </p:oleObj>
          </a:graphicData>
        </a:graphic>
      </p:graphicFrame>
      <p:graphicFrame>
        <p:nvGraphicFramePr>
          <p:cNvPr id="83978" name="Object 10"/>
          <p:cNvGraphicFramePr>
            <a:graphicFrameLocks noChangeAspect="1"/>
          </p:cNvGraphicFramePr>
          <p:nvPr/>
        </p:nvGraphicFramePr>
        <p:xfrm>
          <a:off x="4427538" y="2058988"/>
          <a:ext cx="749300" cy="374650"/>
        </p:xfrm>
        <a:graphic>
          <a:graphicData uri="http://schemas.openxmlformats.org/presentationml/2006/ole">
            <p:oleObj spid="_x0000_s322565" name="Equation" r:id="rId7" imgW="355320" imgH="177480" progId="Equation.3">
              <p:embed/>
            </p:oleObj>
          </a:graphicData>
        </a:graphic>
      </p:graphicFrame>
      <p:graphicFrame>
        <p:nvGraphicFramePr>
          <p:cNvPr id="83979" name="Object 11"/>
          <p:cNvGraphicFramePr>
            <a:graphicFrameLocks noChangeAspect="1"/>
          </p:cNvGraphicFramePr>
          <p:nvPr/>
        </p:nvGraphicFramePr>
        <p:xfrm>
          <a:off x="6332538" y="1644650"/>
          <a:ext cx="428625" cy="427038"/>
        </p:xfrm>
        <a:graphic>
          <a:graphicData uri="http://schemas.openxmlformats.org/presentationml/2006/ole">
            <p:oleObj spid="_x0000_s322566" name="Equation" r:id="rId8" imgW="203040" imgH="203040" progId="Equation.3">
              <p:embed/>
            </p:oleObj>
          </a:graphicData>
        </a:graphic>
      </p:graphicFrame>
      <p:graphicFrame>
        <p:nvGraphicFramePr>
          <p:cNvPr id="83980" name="Group 12"/>
          <p:cNvGraphicFramePr>
            <a:graphicFrameLocks noGrp="1"/>
          </p:cNvGraphicFramePr>
          <p:nvPr/>
        </p:nvGraphicFramePr>
        <p:xfrm>
          <a:off x="2032000" y="3970338"/>
          <a:ext cx="3541713" cy="2432685"/>
        </p:xfrm>
        <a:graphic>
          <a:graphicData uri="http://schemas.openxmlformats.org/drawingml/2006/table">
            <a:tbl>
              <a:tblPr rtl="1"/>
              <a:tblGrid>
                <a:gridCol w="552450"/>
                <a:gridCol w="593725"/>
                <a:gridCol w="609600"/>
                <a:gridCol w="1785938"/>
              </a:tblGrid>
              <a:tr h="50800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43497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accent2"/>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aggregator</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4014" name="Rectangle 46"/>
          <p:cNvSpPr>
            <a:spLocks noChangeArrowheads="1"/>
          </p:cNvSpPr>
          <p:nvPr/>
        </p:nvSpPr>
        <p:spPr bwMode="auto">
          <a:xfrm>
            <a:off x="4427538" y="3675063"/>
            <a:ext cx="593725" cy="2881312"/>
          </a:xfrm>
          <a:prstGeom prst="rect">
            <a:avLst/>
          </a:prstGeom>
          <a:noFill/>
          <a:ln w="9525">
            <a:solidFill>
              <a:srgbClr val="0000FF"/>
            </a:solidFill>
            <a:miter lim="800000"/>
            <a:headEnd/>
            <a:tailEnd/>
          </a:ln>
          <a:effectLst/>
        </p:spPr>
        <p:txBody>
          <a:bodyPr wrap="none" anchor="ctr"/>
          <a:lstStyle/>
          <a:p>
            <a:endParaRPr lang="he-I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מציין מיקום של מספר שקופית 5"/>
          <p:cNvSpPr>
            <a:spLocks noGrp="1"/>
          </p:cNvSpPr>
          <p:nvPr>
            <p:ph type="sldNum" sz="quarter" idx="11"/>
          </p:nvPr>
        </p:nvSpPr>
        <p:spPr/>
        <p:txBody>
          <a:bodyPr/>
          <a:lstStyle/>
          <a:p>
            <a:fld id="{3980290D-7188-4CC9-B2DD-96F2AFE287FD}" type="slidenum">
              <a:rPr lang="he-IL"/>
              <a:pPr/>
              <a:t>24</a:t>
            </a:fld>
            <a:endParaRPr lang="en-US"/>
          </a:p>
        </p:txBody>
      </p:sp>
      <p:sp>
        <p:nvSpPr>
          <p:cNvPr id="46" name="מציין מיקום של תאריך 6"/>
          <p:cNvSpPr>
            <a:spLocks noGrp="1"/>
          </p:cNvSpPr>
          <p:nvPr>
            <p:ph type="dt" sz="half" idx="12"/>
          </p:nvPr>
        </p:nvSpPr>
        <p:spPr/>
        <p:txBody>
          <a:bodyPr/>
          <a:lstStyle/>
          <a:p>
            <a:fld id="{32EDFA93-63CD-46BE-9446-5BDF963EC377}" type="datetime1">
              <a:rPr lang="en-US"/>
              <a:pPr/>
              <a:t>9/11/2011</a:t>
            </a:fld>
            <a:endParaRPr lang="en-US"/>
          </a:p>
        </p:txBody>
      </p:sp>
      <p:sp>
        <p:nvSpPr>
          <p:cNvPr id="83970" name="Rectangle 2"/>
          <p:cNvSpPr>
            <a:spLocks noGrp="1" noChangeArrowheads="1"/>
          </p:cNvSpPr>
          <p:nvPr>
            <p:ph type="title"/>
          </p:nvPr>
        </p:nvSpPr>
        <p:spPr>
          <a:xfrm>
            <a:off x="228600" y="654050"/>
            <a:ext cx="6103938" cy="990600"/>
          </a:xfrm>
        </p:spPr>
        <p:txBody>
          <a:bodyPr>
            <a:normAutofit fontScale="90000"/>
          </a:bodyPr>
          <a:lstStyle/>
          <a:p>
            <a:pPr algn="ctr"/>
            <a:r>
              <a:rPr lang="en-US" dirty="0" smtClean="0">
                <a:solidFill>
                  <a:schemeClr val="accent2"/>
                </a:solidFill>
                <a:latin typeface="Times New Roman" pitchFamily="18" charset="0"/>
                <a:cs typeface="Times New Roman" pitchFamily="18" charset="0"/>
              </a:rPr>
              <a:t>Monotonic</a:t>
            </a:r>
            <a:r>
              <a:rPr lang="he-IL" b="0" dirty="0">
                <a:solidFill>
                  <a:schemeClr val="accent2"/>
                </a:solidFill>
                <a:latin typeface="Times New Roman" pitchFamily="18" charset="0"/>
                <a:cs typeface="Times New Roman" pitchFamily="18" charset="0"/>
              </a:rPr>
              <a:t/>
            </a:r>
            <a:br>
              <a:rPr lang="he-IL" b="0" dirty="0">
                <a:solidFill>
                  <a:schemeClr val="accent2"/>
                </a:solidFill>
                <a:latin typeface="Times New Roman" pitchFamily="18" charset="0"/>
                <a:cs typeface="Times New Roman" pitchFamily="18" charset="0"/>
              </a:rPr>
            </a:br>
            <a:endParaRPr lang="en-US" b="0" dirty="0">
              <a:solidFill>
                <a:schemeClr val="accent2"/>
              </a:solidFill>
              <a:latin typeface="Times New Roman" pitchFamily="18" charset="0"/>
              <a:cs typeface="Times New Roman" pitchFamily="18" charset="0"/>
            </a:endParaRPr>
          </a:p>
        </p:txBody>
      </p:sp>
      <p:sp>
        <p:nvSpPr>
          <p:cNvPr id="83971" name="Rectangle 3"/>
          <p:cNvSpPr>
            <a:spLocks noGrp="1" noChangeArrowheads="1"/>
          </p:cNvSpPr>
          <p:nvPr>
            <p:ph type="body" sz="half" idx="1"/>
          </p:nvPr>
        </p:nvSpPr>
        <p:spPr>
          <a:xfrm>
            <a:off x="609600" y="1301750"/>
            <a:ext cx="6962796" cy="1981200"/>
          </a:xfrm>
        </p:spPr>
        <p:txBody>
          <a:bodyPr/>
          <a:lstStyle/>
          <a:p>
            <a:pPr algn="l" rtl="0"/>
            <a:r>
              <a:rPr lang="en-US" sz="2400" dirty="0">
                <a:latin typeface="Times New Roman" pitchFamily="18" charset="0"/>
                <a:cs typeface="Times New Roman" pitchFamily="18" charset="0"/>
              </a:rPr>
              <a:t>An aggregator                         </a:t>
            </a:r>
            <a:r>
              <a:rPr lang="en-US" sz="2400" dirty="0" smtClean="0">
                <a:latin typeface="Times New Roman" pitchFamily="18" charset="0"/>
                <a:cs typeface="Times New Roman" pitchFamily="18" charset="0"/>
              </a:rPr>
              <a:t>is </a:t>
            </a:r>
            <a:r>
              <a:rPr lang="en-US" sz="2400" b="1" i="1" dirty="0" smtClean="0">
                <a:latin typeface="Times New Roman" pitchFamily="18" charset="0"/>
                <a:cs typeface="Times New Roman" pitchFamily="18" charset="0"/>
              </a:rPr>
              <a:t>IIA and</a:t>
            </a:r>
            <a:r>
              <a:rPr lang="en-US" sz="2400"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Monotonic</a:t>
            </a:r>
            <a:r>
              <a:rPr lang="en-US" sz="2400" i="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a:t>
            </a:r>
            <a:r>
              <a:rPr lang="en-US" sz="2400" dirty="0" smtClean="0">
                <a:latin typeface="Times New Roman" pitchFamily="18" charset="0"/>
                <a:cs typeface="Times New Roman" pitchFamily="18" charset="0"/>
              </a:rPr>
              <a:t>for every coordinate j, </a:t>
            </a:r>
            <a:r>
              <a:rPr lang="en-US" sz="2400" smtClean="0">
                <a:latin typeface="Times New Roman" pitchFamily="18" charset="0"/>
                <a:cs typeface="Times New Roman" pitchFamily="18" charset="0"/>
              </a:rPr>
              <a:t>if                     then </a:t>
            </a:r>
            <a:r>
              <a:rPr lang="en-US" sz="2400" dirty="0" smtClean="0">
                <a:latin typeface="Times New Roman" pitchFamily="18" charset="0"/>
                <a:cs typeface="Times New Roman" pitchFamily="18" charset="0"/>
              </a:rPr>
              <a:t>for every                     we </a:t>
            </a:r>
            <a:r>
              <a:rPr lang="en-US" sz="2400" dirty="0">
                <a:latin typeface="Times New Roman" pitchFamily="18" charset="0"/>
                <a:cs typeface="Times New Roman" pitchFamily="18" charset="0"/>
              </a:rPr>
              <a:t>have  </a:t>
            </a:r>
            <a:r>
              <a:rPr lang="en-US" sz="2400" dirty="0" smtClean="0">
                <a:latin typeface="Times New Roman" pitchFamily="18" charset="0"/>
                <a:cs typeface="Times New Roman" pitchFamily="18" charset="0"/>
              </a:rPr>
              <a:t>                 .    </a:t>
            </a:r>
            <a:endParaRPr lang="en-US" sz="2400" dirty="0">
              <a:latin typeface="Times New Roman" pitchFamily="18" charset="0"/>
              <a:cs typeface="Times New Roman" pitchFamily="18" charset="0"/>
            </a:endParaRPr>
          </a:p>
        </p:txBody>
      </p:sp>
      <p:graphicFrame>
        <p:nvGraphicFramePr>
          <p:cNvPr id="83974" name="Object 6"/>
          <p:cNvGraphicFramePr>
            <a:graphicFrameLocks noChangeAspect="1"/>
          </p:cNvGraphicFramePr>
          <p:nvPr/>
        </p:nvGraphicFramePr>
        <p:xfrm>
          <a:off x="2974975" y="1301750"/>
          <a:ext cx="1658938" cy="481013"/>
        </p:xfrm>
        <a:graphic>
          <a:graphicData uri="http://schemas.openxmlformats.org/presentationml/2006/ole">
            <p:oleObj spid="_x0000_s323586" name="Equation" r:id="rId4" imgW="787320" imgH="228600" progId="Equation.3">
              <p:embed/>
            </p:oleObj>
          </a:graphicData>
        </a:graphic>
      </p:graphicFrame>
      <p:graphicFrame>
        <p:nvGraphicFramePr>
          <p:cNvPr id="83980" name="Group 12"/>
          <p:cNvGraphicFramePr>
            <a:graphicFrameLocks noGrp="1"/>
          </p:cNvGraphicFramePr>
          <p:nvPr/>
        </p:nvGraphicFramePr>
        <p:xfrm>
          <a:off x="2032000" y="3970338"/>
          <a:ext cx="3541713" cy="2432685"/>
        </p:xfrm>
        <a:graphic>
          <a:graphicData uri="http://schemas.openxmlformats.org/drawingml/2006/table">
            <a:tbl>
              <a:tblPr rtl="1"/>
              <a:tblGrid>
                <a:gridCol w="552450"/>
                <a:gridCol w="593725"/>
                <a:gridCol w="609600"/>
                <a:gridCol w="1785938"/>
              </a:tblGrid>
              <a:tr h="50800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43497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Judge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accent2"/>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aggregator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4014" name="Rectangle 46"/>
          <p:cNvSpPr>
            <a:spLocks noChangeArrowheads="1"/>
          </p:cNvSpPr>
          <p:nvPr/>
        </p:nvSpPr>
        <p:spPr bwMode="auto">
          <a:xfrm>
            <a:off x="4427538" y="3675063"/>
            <a:ext cx="593725" cy="2881312"/>
          </a:xfrm>
          <a:prstGeom prst="rect">
            <a:avLst/>
          </a:prstGeom>
          <a:noFill/>
          <a:ln w="9525">
            <a:solidFill>
              <a:srgbClr val="0000FF"/>
            </a:solidFill>
            <a:miter lim="800000"/>
            <a:headEnd/>
            <a:tailEnd/>
          </a:ln>
          <a:effectLst/>
        </p:spPr>
        <p:txBody>
          <a:bodyPr wrap="none" anchor="ctr"/>
          <a:lstStyle/>
          <a:p>
            <a:endParaRPr lang="he-IL"/>
          </a:p>
        </p:txBody>
      </p:sp>
      <p:graphicFrame>
        <p:nvGraphicFramePr>
          <p:cNvPr id="19464" name="Object 8"/>
          <p:cNvGraphicFramePr>
            <a:graphicFrameLocks noChangeAspect="1"/>
          </p:cNvGraphicFramePr>
          <p:nvPr/>
        </p:nvGraphicFramePr>
        <p:xfrm>
          <a:off x="1785918" y="2000240"/>
          <a:ext cx="1387475" cy="522288"/>
        </p:xfrm>
        <a:graphic>
          <a:graphicData uri="http://schemas.openxmlformats.org/presentationml/2006/ole">
            <p:oleObj spid="_x0000_s323587" name="משוואה" r:id="rId5" imgW="672840" imgH="253800" progId="Equation.3">
              <p:embed/>
            </p:oleObj>
          </a:graphicData>
        </a:graphic>
      </p:graphicFrame>
      <p:graphicFrame>
        <p:nvGraphicFramePr>
          <p:cNvPr id="19465" name="Object 9"/>
          <p:cNvGraphicFramePr>
            <a:graphicFrameLocks noChangeAspect="1"/>
          </p:cNvGraphicFramePr>
          <p:nvPr/>
        </p:nvGraphicFramePr>
        <p:xfrm>
          <a:off x="4357686" y="1643063"/>
          <a:ext cx="1436688" cy="522287"/>
        </p:xfrm>
        <a:graphic>
          <a:graphicData uri="http://schemas.openxmlformats.org/presentationml/2006/ole">
            <p:oleObj spid="_x0000_s323588" name="משוואה" r:id="rId6" imgW="698400" imgH="253800" progId="Equation.3">
              <p:embed/>
            </p:oleObj>
          </a:graphicData>
        </a:graphic>
      </p:graphicFrame>
      <p:graphicFrame>
        <p:nvGraphicFramePr>
          <p:cNvPr id="19466" name="Object 10"/>
          <p:cNvGraphicFramePr>
            <a:graphicFrameLocks noChangeAspect="1"/>
          </p:cNvGraphicFramePr>
          <p:nvPr/>
        </p:nvGraphicFramePr>
        <p:xfrm>
          <a:off x="4429124" y="2012950"/>
          <a:ext cx="1254125" cy="496888"/>
        </p:xfrm>
        <a:graphic>
          <a:graphicData uri="http://schemas.openxmlformats.org/presentationml/2006/ole">
            <p:oleObj spid="_x0000_s323589" name="משוואה" r:id="rId7" imgW="609480" imgH="2412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17681"/>
            <a:ext cx="8229600" cy="4525963"/>
          </a:xfrm>
        </p:spPr>
        <p:txBody>
          <a:bodyPr>
            <a:normAutofit/>
          </a:bodyPr>
          <a:lstStyle/>
          <a:p>
            <a:pPr algn="l" rtl="0">
              <a:buNone/>
            </a:pPr>
            <a:r>
              <a:rPr lang="en-US" dirty="0" smtClean="0"/>
              <a:t>Almost dictator function:</a:t>
            </a:r>
          </a:p>
          <a:p>
            <a:pPr algn="l" rtl="0">
              <a:buNone/>
            </a:pPr>
            <a:endParaRPr lang="en-US" dirty="0" smtClean="0"/>
          </a:p>
          <a:p>
            <a:pPr algn="l" rtl="0">
              <a:buNone/>
            </a:pPr>
            <a:endParaRPr lang="en-US" dirty="0" smtClean="0"/>
          </a:p>
          <a:p>
            <a:pPr algn="l" rtl="0">
              <a:buNone/>
            </a:pPr>
            <a:r>
              <a:rPr lang="en-US" b="1" dirty="0" smtClean="0"/>
              <a:t>Fact</a:t>
            </a:r>
            <a:r>
              <a:rPr lang="en-US" dirty="0" smtClean="0"/>
              <a:t>: For any set                              is not </a:t>
            </a:r>
            <a:r>
              <a:rPr lang="en-US" dirty="0" smtClean="0"/>
              <a:t>Hamming/full </a:t>
            </a:r>
            <a:r>
              <a:rPr lang="en-US" dirty="0" err="1" smtClean="0"/>
              <a:t>manipulatable</a:t>
            </a:r>
            <a:r>
              <a:rPr lang="en-US" dirty="0" smtClean="0"/>
              <a:t>.</a:t>
            </a:r>
          </a:p>
          <a:p>
            <a:pPr algn="l" rtl="0">
              <a:buNone/>
            </a:pPr>
            <a:endParaRPr lang="en-US" dirty="0" smtClean="0"/>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25</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Almost dictator	</a:t>
            </a:r>
            <a:endParaRPr lang="he-IL" sz="4400" dirty="0" smtClean="0">
              <a:solidFill>
                <a:schemeClr val="accent2"/>
              </a:solidFill>
            </a:endParaRPr>
          </a:p>
        </p:txBody>
      </p:sp>
      <p:graphicFrame>
        <p:nvGraphicFramePr>
          <p:cNvPr id="21508" name="Object 4"/>
          <p:cNvGraphicFramePr>
            <a:graphicFrameLocks noChangeAspect="1"/>
          </p:cNvGraphicFramePr>
          <p:nvPr/>
        </p:nvGraphicFramePr>
        <p:xfrm>
          <a:off x="555625" y="2214563"/>
          <a:ext cx="7729538" cy="1206500"/>
        </p:xfrm>
        <a:graphic>
          <a:graphicData uri="http://schemas.openxmlformats.org/presentationml/2006/ole">
            <p:oleObj spid="_x0000_s21508" name="משוואה" r:id="rId4" imgW="3085920" imgH="482400" progId="Equation.3">
              <p:embed/>
            </p:oleObj>
          </a:graphicData>
        </a:graphic>
      </p:graphicFrame>
      <p:graphicFrame>
        <p:nvGraphicFramePr>
          <p:cNvPr id="21509" name="Object 5"/>
          <p:cNvGraphicFramePr>
            <a:graphicFrameLocks noChangeAspect="1"/>
          </p:cNvGraphicFramePr>
          <p:nvPr/>
        </p:nvGraphicFramePr>
        <p:xfrm>
          <a:off x="3214678" y="3357562"/>
          <a:ext cx="2673350" cy="550863"/>
        </p:xfrm>
        <a:graphic>
          <a:graphicData uri="http://schemas.openxmlformats.org/presentationml/2006/ole">
            <p:oleObj spid="_x0000_s21509" name="משוואה" r:id="rId5" imgW="1168200" imgH="24120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404664"/>
            <a:ext cx="8229600" cy="1143000"/>
          </a:xfrm>
        </p:spPr>
        <p:txBody>
          <a:bodyPr>
            <a:normAutofit/>
          </a:bodyPr>
          <a:lstStyle/>
          <a:p>
            <a:pPr algn="l"/>
            <a:r>
              <a:rPr lang="en-US" sz="4300" dirty="0" smtClean="0">
                <a:solidFill>
                  <a:schemeClr val="accent2"/>
                </a:solidFill>
                <a:latin typeface="+mn-lt"/>
                <a:ea typeface="+mn-ea"/>
                <a:cs typeface="+mn-cs"/>
              </a:rPr>
              <a:t>Close to PMF (C-PMF)</a:t>
            </a:r>
            <a:endParaRPr lang="he-IL" sz="4300" dirty="0" smtClean="0">
              <a:solidFill>
                <a:schemeClr val="accent2"/>
              </a:solidFill>
              <a:latin typeface="+mn-lt"/>
              <a:ea typeface="+mn-ea"/>
              <a:cs typeface="+mn-cs"/>
            </a:endParaRP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26</a:t>
            </a:fld>
            <a:endParaRPr lang="he-IL"/>
          </a:p>
        </p:txBody>
      </p:sp>
      <p:grpSp>
        <p:nvGrpSpPr>
          <p:cNvPr id="13" name="קבוצה 12"/>
          <p:cNvGrpSpPr/>
          <p:nvPr/>
        </p:nvGrpSpPr>
        <p:grpSpPr>
          <a:xfrm>
            <a:off x="827584" y="1628800"/>
            <a:ext cx="7920880" cy="1384995"/>
            <a:chOff x="827584" y="1628800"/>
            <a:chExt cx="7920880" cy="1384995"/>
          </a:xfrm>
        </p:grpSpPr>
        <p:sp>
          <p:nvSpPr>
            <p:cNvPr id="7" name="TextBox 6"/>
            <p:cNvSpPr txBox="1"/>
            <p:nvPr/>
          </p:nvSpPr>
          <p:spPr>
            <a:xfrm>
              <a:off x="827584" y="1628800"/>
              <a:ext cx="7776864" cy="1384995"/>
            </a:xfrm>
            <a:prstGeom prst="rect">
              <a:avLst/>
            </a:prstGeom>
            <a:noFill/>
          </p:spPr>
          <p:txBody>
            <a:bodyPr wrap="square" rtlCol="1">
              <a:spAutoFit/>
            </a:bodyPr>
            <a:lstStyle/>
            <a:p>
              <a:pPr algn="l" rtl="0"/>
              <a:r>
                <a:rPr lang="en-US" sz="2800" dirty="0" smtClean="0"/>
                <a:t>An aggregator </a:t>
              </a:r>
              <a:r>
                <a:rPr lang="en-US" sz="2800" dirty="0" smtClean="0"/>
                <a:t>                          is </a:t>
              </a:r>
              <a:r>
                <a:rPr lang="en-US" sz="2800" dirty="0" smtClean="0">
                  <a:solidFill>
                    <a:srgbClr val="FF0000"/>
                  </a:solidFill>
                </a:rPr>
                <a:t>C-PMF</a:t>
              </a:r>
              <a:r>
                <a:rPr lang="en-US" sz="2800" dirty="0" smtClean="0"/>
                <a:t> if there exist a PMF </a:t>
              </a:r>
              <a:r>
                <a:rPr lang="en-US" sz="2800" dirty="0" smtClean="0"/>
                <a:t>function                                </a:t>
              </a:r>
              <a:r>
                <a:rPr lang="en-US" sz="2800" dirty="0" err="1" smtClean="0"/>
                <a:t>s.t</a:t>
              </a:r>
              <a:r>
                <a:rPr lang="en-US" sz="2800" dirty="0" smtClean="0"/>
                <a:t> </a:t>
              </a:r>
              <a:r>
                <a:rPr lang="en-US" sz="2800" dirty="0" smtClean="0"/>
                <a:t>for every profile </a:t>
              </a:r>
              <a:r>
                <a:rPr lang="en-US" sz="2800" dirty="0" smtClean="0"/>
                <a:t>        in which                      we </a:t>
              </a:r>
              <a:r>
                <a:rPr lang="en-US" sz="2800" dirty="0" smtClean="0"/>
                <a:t>have </a:t>
              </a:r>
              <a:r>
                <a:rPr lang="en-US" sz="2800" dirty="0" smtClean="0"/>
                <a:t>that                                .    </a:t>
              </a:r>
              <a:endParaRPr lang="he-IL" sz="2800" dirty="0" smtClean="0"/>
            </a:p>
          </p:txBody>
        </p:sp>
        <p:graphicFrame>
          <p:nvGraphicFramePr>
            <p:cNvPr id="320514" name="Object 2"/>
            <p:cNvGraphicFramePr>
              <a:graphicFrameLocks noChangeAspect="1"/>
            </p:cNvGraphicFramePr>
            <p:nvPr/>
          </p:nvGraphicFramePr>
          <p:xfrm>
            <a:off x="3040881" y="1633364"/>
            <a:ext cx="2035175" cy="571500"/>
          </p:xfrm>
          <a:graphic>
            <a:graphicData uri="http://schemas.openxmlformats.org/presentationml/2006/ole">
              <p:oleObj spid="_x0000_s320514" name="משוואה" r:id="rId4" imgW="812520" imgH="228600" progId="Equation.3">
                <p:embed/>
              </p:oleObj>
            </a:graphicData>
          </a:graphic>
        </p:graphicFrame>
        <p:graphicFrame>
          <p:nvGraphicFramePr>
            <p:cNvPr id="320515" name="Object 3"/>
            <p:cNvGraphicFramePr>
              <a:graphicFrameLocks noChangeAspect="1"/>
            </p:cNvGraphicFramePr>
            <p:nvPr/>
          </p:nvGraphicFramePr>
          <p:xfrm>
            <a:off x="2123728" y="2420888"/>
            <a:ext cx="1811337" cy="571500"/>
          </p:xfrm>
          <a:graphic>
            <a:graphicData uri="http://schemas.openxmlformats.org/presentationml/2006/ole">
              <p:oleObj spid="_x0000_s320515" name="משוואה" r:id="rId5" imgW="723600" imgH="228600" progId="Equation.3">
                <p:embed/>
              </p:oleObj>
            </a:graphicData>
          </a:graphic>
        </p:graphicFrame>
        <p:graphicFrame>
          <p:nvGraphicFramePr>
            <p:cNvPr id="320516" name="Object 4"/>
            <p:cNvGraphicFramePr>
              <a:graphicFrameLocks noChangeAspect="1"/>
            </p:cNvGraphicFramePr>
            <p:nvPr/>
          </p:nvGraphicFramePr>
          <p:xfrm>
            <a:off x="2891333" y="1988840"/>
            <a:ext cx="2544763" cy="571500"/>
          </p:xfrm>
          <a:graphic>
            <a:graphicData uri="http://schemas.openxmlformats.org/presentationml/2006/ole">
              <p:oleObj spid="_x0000_s320516" name="משוואה" r:id="rId6" imgW="1015920" imgH="228600" progId="Equation.3">
                <p:embed/>
              </p:oleObj>
            </a:graphicData>
          </a:graphic>
        </p:graphicFrame>
        <p:graphicFrame>
          <p:nvGraphicFramePr>
            <p:cNvPr id="320517" name="Object 5"/>
            <p:cNvGraphicFramePr>
              <a:graphicFrameLocks noChangeAspect="1"/>
            </p:cNvGraphicFramePr>
            <p:nvPr/>
          </p:nvGraphicFramePr>
          <p:xfrm>
            <a:off x="5871666" y="2420888"/>
            <a:ext cx="2444750" cy="571500"/>
          </p:xfrm>
          <a:graphic>
            <a:graphicData uri="http://schemas.openxmlformats.org/presentationml/2006/ole">
              <p:oleObj spid="_x0000_s320517" name="משוואה" r:id="rId7" imgW="977760" imgH="228600" progId="Equation.3">
                <p:embed/>
              </p:oleObj>
            </a:graphicData>
          </a:graphic>
        </p:graphicFrame>
        <p:graphicFrame>
          <p:nvGraphicFramePr>
            <p:cNvPr id="320518" name="Object 6"/>
            <p:cNvGraphicFramePr>
              <a:graphicFrameLocks noChangeAspect="1"/>
            </p:cNvGraphicFramePr>
            <p:nvPr/>
          </p:nvGraphicFramePr>
          <p:xfrm>
            <a:off x="8240464" y="1988840"/>
            <a:ext cx="508000" cy="508000"/>
          </p:xfrm>
          <a:graphic>
            <a:graphicData uri="http://schemas.openxmlformats.org/presentationml/2006/ole">
              <p:oleObj spid="_x0000_s320518" name="משוואה" r:id="rId8" imgW="203040" imgH="203040" progId="Equation.3">
                <p:embed/>
              </p:oleObj>
            </a:graphicData>
          </a:graphic>
        </p:graphicFrame>
      </p:grpSp>
      <p:grpSp>
        <p:nvGrpSpPr>
          <p:cNvPr id="18" name="קבוצה 17"/>
          <p:cNvGrpSpPr/>
          <p:nvPr/>
        </p:nvGrpSpPr>
        <p:grpSpPr>
          <a:xfrm>
            <a:off x="683568" y="3429000"/>
            <a:ext cx="7776864" cy="595229"/>
            <a:chOff x="683568" y="3429000"/>
            <a:chExt cx="7776864" cy="595229"/>
          </a:xfrm>
        </p:grpSpPr>
        <p:sp>
          <p:nvSpPr>
            <p:cNvPr id="15" name="TextBox 14"/>
            <p:cNvSpPr txBox="1"/>
            <p:nvPr/>
          </p:nvSpPr>
          <p:spPr>
            <a:xfrm>
              <a:off x="683568" y="3501009"/>
              <a:ext cx="7776864" cy="523220"/>
            </a:xfrm>
            <a:prstGeom prst="rect">
              <a:avLst/>
            </a:prstGeom>
            <a:noFill/>
          </p:spPr>
          <p:txBody>
            <a:bodyPr wrap="square" rtlCol="1">
              <a:spAutoFit/>
            </a:bodyPr>
            <a:lstStyle/>
            <a:p>
              <a:pPr algn="l" rtl="0"/>
              <a:r>
                <a:rPr lang="en-US" sz="2800" dirty="0" smtClean="0"/>
                <a:t>                                 is </a:t>
              </a:r>
              <a:r>
                <a:rPr lang="en-US" sz="2800" dirty="0" smtClean="0"/>
                <a:t>an IIA and </a:t>
              </a:r>
              <a:r>
                <a:rPr lang="en-US" sz="2800" dirty="0" smtClean="0"/>
                <a:t>monotonic </a:t>
              </a:r>
              <a:r>
                <a:rPr lang="en-US" sz="2800" dirty="0" smtClean="0"/>
                <a:t>function. </a:t>
              </a:r>
              <a:endParaRPr lang="he-IL" sz="2800" dirty="0" smtClean="0"/>
            </a:p>
          </p:txBody>
        </p:sp>
        <p:graphicFrame>
          <p:nvGraphicFramePr>
            <p:cNvPr id="17" name="Object 4"/>
            <p:cNvGraphicFramePr>
              <a:graphicFrameLocks noChangeAspect="1"/>
            </p:cNvGraphicFramePr>
            <p:nvPr/>
          </p:nvGraphicFramePr>
          <p:xfrm>
            <a:off x="803101" y="3429000"/>
            <a:ext cx="2544763" cy="571500"/>
          </p:xfrm>
          <a:graphic>
            <a:graphicData uri="http://schemas.openxmlformats.org/presentationml/2006/ole">
              <p:oleObj spid="_x0000_s320520" name="משוואה" r:id="rId9" imgW="1015920" imgH="2286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27</a:t>
            </a:fld>
            <a:endParaRPr lang="he-IL"/>
          </a:p>
        </p:txBody>
      </p:sp>
      <p:grpSp>
        <p:nvGrpSpPr>
          <p:cNvPr id="6" name="קבוצה 5"/>
          <p:cNvGrpSpPr/>
          <p:nvPr/>
        </p:nvGrpSpPr>
        <p:grpSpPr>
          <a:xfrm>
            <a:off x="179512" y="620688"/>
            <a:ext cx="8643998" cy="1754326"/>
            <a:chOff x="251520" y="1196182"/>
            <a:chExt cx="8643998" cy="1754326"/>
          </a:xfrm>
        </p:grpSpPr>
        <p:sp>
          <p:nvSpPr>
            <p:cNvPr id="7" name="TextBox 6"/>
            <p:cNvSpPr txBox="1"/>
            <p:nvPr/>
          </p:nvSpPr>
          <p:spPr>
            <a:xfrm>
              <a:off x="251520" y="1196182"/>
              <a:ext cx="8643998" cy="1754326"/>
            </a:xfrm>
            <a:prstGeom prst="rect">
              <a:avLst/>
            </a:prstGeom>
            <a:noFill/>
          </p:spPr>
          <p:txBody>
            <a:bodyPr wrap="square" rtlCol="1">
              <a:spAutoFit/>
            </a:bodyPr>
            <a:lstStyle/>
            <a:p>
              <a:pPr marL="342900" lvl="0" indent="-342900" algn="l" rtl="0">
                <a:spcBef>
                  <a:spcPct val="20000"/>
                </a:spcBef>
              </a:pPr>
              <a:r>
                <a:rPr lang="en-US" sz="3000" dirty="0" smtClean="0">
                  <a:solidFill>
                    <a:srgbClr val="FF0000"/>
                  </a:solidFill>
                </a:rPr>
                <a:t>Question:</a:t>
              </a:r>
              <a:r>
                <a:rPr lang="en-US" sz="3000" dirty="0" smtClean="0">
                  <a:solidFill>
                    <a:prstClr val="black"/>
                  </a:solidFill>
                </a:rPr>
                <a:t> what are the conditions on                   such that there exists </a:t>
              </a:r>
              <a:r>
                <a:rPr lang="en-US" sz="3000" dirty="0" smtClean="0">
                  <a:solidFill>
                    <a:prstClr val="black"/>
                  </a:solidFill>
                </a:rPr>
                <a:t>a </a:t>
              </a:r>
              <a:r>
                <a:rPr lang="en-US" sz="3000" dirty="0" smtClean="0">
                  <a:solidFill>
                    <a:prstClr val="black"/>
                  </a:solidFill>
                </a:rPr>
                <a:t>C-PMF</a:t>
              </a:r>
              <a:r>
                <a:rPr lang="en-US" sz="3000" dirty="0" smtClean="0">
                  <a:solidFill>
                    <a:prstClr val="black"/>
                  </a:solidFill>
                </a:rPr>
                <a:t>, Hamming\full non-</a:t>
              </a:r>
              <a:r>
                <a:rPr lang="en-US" sz="3000" dirty="0" err="1" smtClean="0">
                  <a:solidFill>
                    <a:prstClr val="black"/>
                  </a:solidFill>
                </a:rPr>
                <a:t>manipulatable</a:t>
              </a:r>
              <a:r>
                <a:rPr lang="en-US" sz="3000" dirty="0" smtClean="0">
                  <a:solidFill>
                    <a:prstClr val="black"/>
                  </a:solidFill>
                </a:rPr>
                <a:t>  </a:t>
              </a:r>
              <a:r>
                <a:rPr lang="en-US" sz="3000" dirty="0" smtClean="0">
                  <a:solidFill>
                    <a:prstClr val="black"/>
                  </a:solidFill>
                </a:rPr>
                <a:t>social </a:t>
              </a:r>
              <a:r>
                <a:rPr lang="en-US" sz="3000" dirty="0" smtClean="0">
                  <a:solidFill>
                    <a:prstClr val="black"/>
                  </a:solidFill>
                </a:rPr>
                <a:t>aggregator?</a:t>
              </a:r>
              <a:endParaRPr lang="he-IL" sz="3000" dirty="0" smtClean="0">
                <a:solidFill>
                  <a:prstClr val="black"/>
                </a:solidFill>
              </a:endParaRPr>
            </a:p>
            <a:p>
              <a:pPr algn="l"/>
              <a:endParaRPr lang="he-IL" dirty="0"/>
            </a:p>
          </p:txBody>
        </p:sp>
        <p:graphicFrame>
          <p:nvGraphicFramePr>
            <p:cNvPr id="8" name="Object 6"/>
            <p:cNvGraphicFramePr>
              <a:graphicFrameLocks noChangeAspect="1"/>
            </p:cNvGraphicFramePr>
            <p:nvPr/>
          </p:nvGraphicFramePr>
          <p:xfrm>
            <a:off x="6156176" y="1196182"/>
            <a:ext cx="1511300" cy="550863"/>
          </p:xfrm>
          <a:graphic>
            <a:graphicData uri="http://schemas.openxmlformats.org/presentationml/2006/ole">
              <p:oleObj spid="_x0000_s319490" name="משוואה" r:id="rId4" imgW="660240" imgH="241200" progId="Equation.3">
                <p:embed/>
              </p:oleObj>
            </a:graphicData>
          </a:graphic>
        </p:graphicFrame>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1406" y="1571612"/>
            <a:ext cx="8858280" cy="5286388"/>
          </a:xfrm>
        </p:spPr>
        <p:txBody>
          <a:bodyPr>
            <a:normAutofit/>
          </a:bodyPr>
          <a:lstStyle/>
          <a:p>
            <a:pPr algn="l" rtl="0">
              <a:buNone/>
            </a:pPr>
            <a:r>
              <a:rPr lang="en-US" sz="2800" dirty="0" smtClean="0"/>
              <a:t>Let                                 </a:t>
            </a:r>
            <a:r>
              <a:rPr lang="en-US" sz="2800" dirty="0" smtClean="0"/>
              <a:t>be an IIA and Monotonic function. </a:t>
            </a:r>
          </a:p>
          <a:p>
            <a:pPr algn="l" rtl="0">
              <a:buNone/>
            </a:pPr>
            <a:r>
              <a:rPr lang="en-US" sz="2800" dirty="0" smtClean="0"/>
              <a:t>Let                                  be a function with the following property: there isn’t any            between     and              .</a:t>
            </a:r>
          </a:p>
          <a:p>
            <a:pPr algn="l" rtl="0">
              <a:buNone/>
            </a:pPr>
            <a:r>
              <a:rPr lang="en-US" sz="2800" dirty="0" smtClean="0"/>
              <a:t> Let                                  be a function with the following  property: for every            ,                                            .</a:t>
            </a:r>
          </a:p>
          <a:p>
            <a:pPr algn="l" rtl="0">
              <a:buNone/>
            </a:pPr>
            <a:r>
              <a:rPr lang="en-US" sz="2800" dirty="0" smtClean="0"/>
              <a:t>The sets of those function will be denoted by</a:t>
            </a:r>
            <a:br>
              <a:rPr lang="en-US" sz="2800" dirty="0" smtClean="0"/>
            </a:br>
            <a:r>
              <a:rPr lang="en-US" sz="2800" dirty="0" smtClean="0"/>
              <a:t>Easy to notice that </a:t>
            </a: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dirty="0"/>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28</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Nearest </a:t>
            </a:r>
            <a:r>
              <a:rPr lang="en-US" sz="4400" dirty="0" smtClean="0">
                <a:solidFill>
                  <a:schemeClr val="accent2"/>
                </a:solidFill>
              </a:rPr>
              <a:t>Neighbor	</a:t>
            </a:r>
            <a:endParaRPr lang="he-IL" sz="4400" dirty="0" smtClean="0">
              <a:solidFill>
                <a:schemeClr val="accent2"/>
              </a:solidFill>
            </a:endParaRPr>
          </a:p>
        </p:txBody>
      </p:sp>
      <p:graphicFrame>
        <p:nvGraphicFramePr>
          <p:cNvPr id="21509" name="Object 5"/>
          <p:cNvGraphicFramePr>
            <a:graphicFrameLocks noChangeAspect="1"/>
          </p:cNvGraphicFramePr>
          <p:nvPr/>
        </p:nvGraphicFramePr>
        <p:xfrm>
          <a:off x="3998915" y="2564904"/>
          <a:ext cx="930275" cy="463550"/>
        </p:xfrm>
        <a:graphic>
          <a:graphicData uri="http://schemas.openxmlformats.org/presentationml/2006/ole">
            <p:oleObj spid="_x0000_s72707" name="משוואה" r:id="rId4" imgW="406080" imgH="203040" progId="Equation.3">
              <p:embed/>
            </p:oleObj>
          </a:graphicData>
        </a:graphic>
      </p:graphicFrame>
      <p:graphicFrame>
        <p:nvGraphicFramePr>
          <p:cNvPr id="72710" name="Object 6"/>
          <p:cNvGraphicFramePr>
            <a:graphicFrameLocks noChangeAspect="1"/>
          </p:cNvGraphicFramePr>
          <p:nvPr/>
        </p:nvGraphicFramePr>
        <p:xfrm>
          <a:off x="769938" y="2065412"/>
          <a:ext cx="2608262" cy="571500"/>
        </p:xfrm>
        <a:graphic>
          <a:graphicData uri="http://schemas.openxmlformats.org/presentationml/2006/ole">
            <p:oleObj spid="_x0000_s72710" name="משוואה" r:id="rId5" imgW="1041120" imgH="228600" progId="Equation.3">
              <p:embed/>
            </p:oleObj>
          </a:graphicData>
        </a:graphic>
      </p:graphicFrame>
      <p:graphicFrame>
        <p:nvGraphicFramePr>
          <p:cNvPr id="72711" name="Object 7"/>
          <p:cNvGraphicFramePr>
            <a:graphicFrameLocks noChangeAspect="1"/>
          </p:cNvGraphicFramePr>
          <p:nvPr/>
        </p:nvGraphicFramePr>
        <p:xfrm>
          <a:off x="7270750" y="2492375"/>
          <a:ext cx="1144588" cy="508000"/>
        </p:xfrm>
        <a:graphic>
          <a:graphicData uri="http://schemas.openxmlformats.org/presentationml/2006/ole">
            <p:oleObj spid="_x0000_s72711" name="משוואה" r:id="rId6" imgW="457200" imgH="203040" progId="Equation.3">
              <p:embed/>
            </p:oleObj>
          </a:graphicData>
        </a:graphic>
      </p:graphicFrame>
      <p:graphicFrame>
        <p:nvGraphicFramePr>
          <p:cNvPr id="72712" name="Object 8"/>
          <p:cNvGraphicFramePr>
            <a:graphicFrameLocks noChangeAspect="1"/>
          </p:cNvGraphicFramePr>
          <p:nvPr/>
        </p:nvGraphicFramePr>
        <p:xfrm>
          <a:off x="6254764" y="2647702"/>
          <a:ext cx="317500" cy="349250"/>
        </p:xfrm>
        <a:graphic>
          <a:graphicData uri="http://schemas.openxmlformats.org/presentationml/2006/ole">
            <p:oleObj spid="_x0000_s72712" name="משוואה" r:id="rId7" imgW="126720" imgH="139680" progId="Equation.3">
              <p:embed/>
            </p:oleObj>
          </a:graphicData>
        </a:graphic>
      </p:graphicFrame>
      <p:graphicFrame>
        <p:nvGraphicFramePr>
          <p:cNvPr id="72713" name="Object 9"/>
          <p:cNvGraphicFramePr>
            <a:graphicFrameLocks noChangeAspect="1"/>
          </p:cNvGraphicFramePr>
          <p:nvPr/>
        </p:nvGraphicFramePr>
        <p:xfrm>
          <a:off x="757238" y="2924944"/>
          <a:ext cx="2640012" cy="571500"/>
        </p:xfrm>
        <a:graphic>
          <a:graphicData uri="http://schemas.openxmlformats.org/presentationml/2006/ole">
            <p:oleObj spid="_x0000_s72713" name="משוואה" r:id="rId8" imgW="1054080" imgH="228600" progId="Equation.3">
              <p:embed/>
            </p:oleObj>
          </a:graphicData>
        </a:graphic>
      </p:graphicFrame>
      <p:graphicFrame>
        <p:nvGraphicFramePr>
          <p:cNvPr id="72714" name="Object 10"/>
          <p:cNvGraphicFramePr>
            <a:graphicFrameLocks noChangeAspect="1"/>
          </p:cNvGraphicFramePr>
          <p:nvPr/>
        </p:nvGraphicFramePr>
        <p:xfrm>
          <a:off x="3284535" y="3501008"/>
          <a:ext cx="930275" cy="463550"/>
        </p:xfrm>
        <a:graphic>
          <a:graphicData uri="http://schemas.openxmlformats.org/presentationml/2006/ole">
            <p:oleObj spid="_x0000_s72714" name="משוואה" r:id="rId9" imgW="406080" imgH="203040" progId="Equation.3">
              <p:embed/>
            </p:oleObj>
          </a:graphicData>
        </a:graphic>
      </p:graphicFrame>
      <p:graphicFrame>
        <p:nvGraphicFramePr>
          <p:cNvPr id="72715" name="Object 11"/>
          <p:cNvGraphicFramePr>
            <a:graphicFrameLocks noChangeAspect="1"/>
          </p:cNvGraphicFramePr>
          <p:nvPr/>
        </p:nvGraphicFramePr>
        <p:xfrm>
          <a:off x="4394200" y="3425056"/>
          <a:ext cx="3432175" cy="508000"/>
        </p:xfrm>
        <a:graphic>
          <a:graphicData uri="http://schemas.openxmlformats.org/presentationml/2006/ole">
            <p:oleObj spid="_x0000_s72715" name="משוואה" r:id="rId10" imgW="1371600" imgH="203040" progId="Equation.3">
              <p:embed/>
            </p:oleObj>
          </a:graphicData>
        </a:graphic>
      </p:graphicFrame>
      <p:graphicFrame>
        <p:nvGraphicFramePr>
          <p:cNvPr id="72719" name="Object 15"/>
          <p:cNvGraphicFramePr>
            <a:graphicFrameLocks noChangeAspect="1"/>
          </p:cNvGraphicFramePr>
          <p:nvPr/>
        </p:nvGraphicFramePr>
        <p:xfrm>
          <a:off x="731093" y="1484784"/>
          <a:ext cx="2544763" cy="571500"/>
        </p:xfrm>
        <a:graphic>
          <a:graphicData uri="http://schemas.openxmlformats.org/presentationml/2006/ole">
            <p:oleObj spid="_x0000_s72719" name="משוואה" r:id="rId11" imgW="1015920" imgH="228600" progId="Equation.3">
              <p:embed/>
            </p:oleObj>
          </a:graphicData>
        </a:graphic>
      </p:graphicFrame>
      <p:graphicFrame>
        <p:nvGraphicFramePr>
          <p:cNvPr id="72720" name="Object 16"/>
          <p:cNvGraphicFramePr>
            <a:graphicFrameLocks noChangeAspect="1"/>
          </p:cNvGraphicFramePr>
          <p:nvPr/>
        </p:nvGraphicFramePr>
        <p:xfrm>
          <a:off x="6719888" y="3933825"/>
          <a:ext cx="2227262" cy="571500"/>
        </p:xfrm>
        <a:graphic>
          <a:graphicData uri="http://schemas.openxmlformats.org/presentationml/2006/ole">
            <p:oleObj spid="_x0000_s72720" name="משוואה" r:id="rId12" imgW="888840" imgH="228600" progId="Equation.3">
              <p:embed/>
            </p:oleObj>
          </a:graphicData>
        </a:graphic>
      </p:graphicFrame>
      <p:graphicFrame>
        <p:nvGraphicFramePr>
          <p:cNvPr id="72722" name="Object 18"/>
          <p:cNvGraphicFramePr>
            <a:graphicFrameLocks noChangeAspect="1"/>
          </p:cNvGraphicFramePr>
          <p:nvPr/>
        </p:nvGraphicFramePr>
        <p:xfrm>
          <a:off x="3271639" y="4369668"/>
          <a:ext cx="1876425" cy="571500"/>
        </p:xfrm>
        <a:graphic>
          <a:graphicData uri="http://schemas.openxmlformats.org/presentationml/2006/ole">
            <p:oleObj spid="_x0000_s72722" name="משוואה" r:id="rId13" imgW="749160" imgH="228600" progId="Equation.3">
              <p:embed/>
            </p:oleObj>
          </a:graphicData>
        </a:graphic>
      </p:graphicFrame>
      <p:graphicFrame>
        <p:nvGraphicFramePr>
          <p:cNvPr id="72723" name="Object 19"/>
          <p:cNvGraphicFramePr>
            <a:graphicFrameLocks noChangeAspect="1"/>
          </p:cNvGraphicFramePr>
          <p:nvPr/>
        </p:nvGraphicFramePr>
        <p:xfrm>
          <a:off x="678730" y="5301208"/>
          <a:ext cx="5405438" cy="571500"/>
        </p:xfrm>
        <a:graphic>
          <a:graphicData uri="http://schemas.openxmlformats.org/presentationml/2006/ole">
            <p:oleObj spid="_x0000_s72723" name="משוואה" r:id="rId14" imgW="2158920" imgH="2286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l" rtl="0"/>
            <a:r>
              <a:rPr lang="en-US" sz="4300" dirty="0" smtClean="0">
                <a:solidFill>
                  <a:schemeClr val="accent2"/>
                </a:solidFill>
                <a:latin typeface="+mn-lt"/>
                <a:ea typeface="+mn-ea"/>
                <a:cs typeface="+mn-cs"/>
              </a:rPr>
              <a:t>Social welfare </a:t>
            </a:r>
            <a:r>
              <a:rPr lang="en-US" sz="4300" dirty="0" err="1" smtClean="0">
                <a:solidFill>
                  <a:schemeClr val="accent2"/>
                </a:solidFill>
                <a:latin typeface="+mn-lt"/>
                <a:ea typeface="+mn-ea"/>
                <a:cs typeface="+mn-cs"/>
              </a:rPr>
              <a:t>maximizer</a:t>
            </a:r>
            <a:r>
              <a:rPr lang="en-US" sz="4300" dirty="0" smtClean="0">
                <a:solidFill>
                  <a:schemeClr val="accent2"/>
                </a:solidFill>
                <a:latin typeface="+mn-lt"/>
                <a:ea typeface="+mn-ea"/>
                <a:cs typeface="+mn-cs"/>
              </a:rPr>
              <a:t> (SWM)</a:t>
            </a:r>
            <a:endParaRPr lang="he-IL" sz="4300" dirty="0" err="1" smtClean="0">
              <a:solidFill>
                <a:schemeClr val="accent2"/>
              </a:solidFill>
              <a:latin typeface="+mn-lt"/>
              <a:ea typeface="+mn-ea"/>
              <a:cs typeface="+mn-cs"/>
            </a:endParaRP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dirty="0" smtClean="0"/>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29</a:t>
            </a:fld>
            <a:endParaRPr lang="he-IL" dirty="0" smtClean="0"/>
          </a:p>
        </p:txBody>
      </p:sp>
      <p:sp>
        <p:nvSpPr>
          <p:cNvPr id="6" name="TextBox 5"/>
          <p:cNvSpPr txBox="1"/>
          <p:nvPr/>
        </p:nvSpPr>
        <p:spPr>
          <a:xfrm>
            <a:off x="467544" y="1556792"/>
            <a:ext cx="8496944" cy="1384995"/>
          </a:xfrm>
          <a:prstGeom prst="rect">
            <a:avLst/>
          </a:prstGeom>
        </p:spPr>
        <p:txBody>
          <a:bodyPr wrap="square" rtlCol="1">
            <a:spAutoFit/>
          </a:bodyPr>
          <a:lstStyle/>
          <a:p>
            <a:pPr algn="l" rtl="0"/>
            <a:r>
              <a:rPr lang="en-US" sz="2800" dirty="0" smtClean="0"/>
              <a:t>One special </a:t>
            </a:r>
            <a:r>
              <a:rPr lang="en-US" sz="2800" dirty="0" smtClean="0"/>
              <a:t>function </a:t>
            </a:r>
            <a:r>
              <a:rPr lang="en-US" sz="2800" dirty="0" smtClean="0"/>
              <a:t>which is C-PMF and </a:t>
            </a:r>
            <a:r>
              <a:rPr lang="en-US" sz="2800" dirty="0" smtClean="0"/>
              <a:t>depend </a:t>
            </a:r>
            <a:r>
              <a:rPr lang="en-US" sz="2800" dirty="0" smtClean="0"/>
              <a:t>not only in the outcome of </a:t>
            </a:r>
            <a:r>
              <a:rPr lang="en-US" sz="2800" dirty="0" smtClean="0"/>
              <a:t>                              but </a:t>
            </a:r>
            <a:r>
              <a:rPr lang="en-US" sz="2800" dirty="0" smtClean="0"/>
              <a:t>on the whole profile </a:t>
            </a:r>
            <a:r>
              <a:rPr lang="en-US" sz="2800" dirty="0" smtClean="0"/>
              <a:t>is </a:t>
            </a:r>
            <a:r>
              <a:rPr lang="en-US" sz="2800" dirty="0" smtClean="0"/>
              <a:t>the </a:t>
            </a:r>
            <a:r>
              <a:rPr lang="en-US" sz="2800" dirty="0" smtClean="0">
                <a:solidFill>
                  <a:srgbClr val="FF0000"/>
                </a:solidFill>
              </a:rPr>
              <a:t>SWM aggregator</a:t>
            </a:r>
            <a:r>
              <a:rPr lang="en-US" sz="2800" dirty="0" smtClean="0"/>
              <a:t>.  </a:t>
            </a:r>
            <a:endParaRPr lang="he-IL" sz="2800" dirty="0" smtClean="0"/>
          </a:p>
        </p:txBody>
      </p:sp>
      <p:graphicFrame>
        <p:nvGraphicFramePr>
          <p:cNvPr id="324610" name="Object 2"/>
          <p:cNvGraphicFramePr>
            <a:graphicFrameLocks noChangeAspect="1"/>
          </p:cNvGraphicFramePr>
          <p:nvPr/>
        </p:nvGraphicFramePr>
        <p:xfrm>
          <a:off x="3131840" y="1916832"/>
          <a:ext cx="2544762" cy="571500"/>
        </p:xfrm>
        <a:graphic>
          <a:graphicData uri="http://schemas.openxmlformats.org/presentationml/2006/ole">
            <p:oleObj spid="_x0000_s324610" name="משוואה" r:id="rId4" imgW="1015920" imgH="228600" progId="Equation.3">
              <p:embed/>
            </p:oleObj>
          </a:graphicData>
        </a:graphic>
      </p:graphicFrame>
      <p:graphicFrame>
        <p:nvGraphicFramePr>
          <p:cNvPr id="324611" name="Object 3"/>
          <p:cNvGraphicFramePr>
            <a:graphicFrameLocks noChangeAspect="1"/>
          </p:cNvGraphicFramePr>
          <p:nvPr/>
        </p:nvGraphicFramePr>
        <p:xfrm>
          <a:off x="2528888" y="3150419"/>
          <a:ext cx="3894137" cy="782637"/>
        </p:xfrm>
        <a:graphic>
          <a:graphicData uri="http://schemas.openxmlformats.org/presentationml/2006/ole">
            <p:oleObj spid="_x0000_s324611" name="משוואה" r:id="rId5" imgW="1701720" imgH="34272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מציין מיקום של מספר שקופית 5"/>
          <p:cNvSpPr>
            <a:spLocks noGrp="1"/>
          </p:cNvSpPr>
          <p:nvPr>
            <p:ph type="sldNum" sz="quarter" idx="11"/>
          </p:nvPr>
        </p:nvSpPr>
        <p:spPr/>
        <p:txBody>
          <a:bodyPr/>
          <a:lstStyle/>
          <a:p>
            <a:fld id="{F3FFA2F6-D74E-49B5-B178-F74015EBBF9A}" type="slidenum">
              <a:rPr lang="he-IL"/>
              <a:pPr/>
              <a:t>3</a:t>
            </a:fld>
            <a:endParaRPr lang="en-US" dirty="0"/>
          </a:p>
        </p:txBody>
      </p:sp>
      <p:sp>
        <p:nvSpPr>
          <p:cNvPr id="47" name="מציין מיקום של תאריך 6"/>
          <p:cNvSpPr>
            <a:spLocks noGrp="1"/>
          </p:cNvSpPr>
          <p:nvPr>
            <p:ph type="dt" sz="half" idx="12"/>
          </p:nvPr>
        </p:nvSpPr>
        <p:spPr/>
        <p:txBody>
          <a:bodyPr/>
          <a:lstStyle/>
          <a:p>
            <a:fld id="{4E688A98-C142-49D5-BCCB-A2C70FF71DC0}" type="datetime1">
              <a:rPr lang="en-US"/>
              <a:pPr/>
              <a:t>9/11/2011</a:t>
            </a:fld>
            <a:endParaRPr lang="en-US" dirty="0"/>
          </a:p>
        </p:txBody>
      </p:sp>
      <p:sp>
        <p:nvSpPr>
          <p:cNvPr id="44034" name="Rectangle 1026"/>
          <p:cNvSpPr>
            <a:spLocks noGrp="1" noChangeArrowheads="1"/>
          </p:cNvSpPr>
          <p:nvPr>
            <p:ph type="title"/>
          </p:nvPr>
        </p:nvSpPr>
        <p:spPr>
          <a:xfrm>
            <a:off x="200025" y="0"/>
            <a:ext cx="6096000" cy="1295400"/>
          </a:xfrm>
        </p:spPr>
        <p:txBody>
          <a:bodyPr/>
          <a:lstStyle/>
          <a:p>
            <a:pPr algn="ctr"/>
            <a:r>
              <a:rPr lang="en-AU" altLang="en-US" dirty="0">
                <a:solidFill>
                  <a:schemeClr val="accent2"/>
                </a:solidFill>
                <a:latin typeface="Times New Roman" pitchFamily="18" charset="0"/>
                <a:cs typeface="Times New Roman" pitchFamily="18" charset="0"/>
              </a:rPr>
              <a:t>“</a:t>
            </a:r>
            <a:r>
              <a:rPr lang="en-US" altLang="en-US" dirty="0">
                <a:solidFill>
                  <a:schemeClr val="accent2"/>
                </a:solidFill>
                <a:latin typeface="Times New Roman" pitchFamily="18" charset="0"/>
                <a:cs typeface="Times New Roman" pitchFamily="18" charset="0"/>
              </a:rPr>
              <a:t>Doctri</a:t>
            </a:r>
            <a:r>
              <a:rPr lang="en-AU" altLang="en-US" dirty="0">
                <a:solidFill>
                  <a:schemeClr val="accent2"/>
                </a:solidFill>
                <a:latin typeface="Times New Roman" pitchFamily="18" charset="0"/>
                <a:cs typeface="Times New Roman" pitchFamily="18" charset="0"/>
              </a:rPr>
              <a:t>n</a:t>
            </a:r>
            <a:r>
              <a:rPr lang="en-US" altLang="en-US" dirty="0">
                <a:solidFill>
                  <a:schemeClr val="accent2"/>
                </a:solidFill>
                <a:latin typeface="Times New Roman" pitchFamily="18" charset="0"/>
                <a:cs typeface="Times New Roman" pitchFamily="18" charset="0"/>
              </a:rPr>
              <a:t>al</a:t>
            </a:r>
            <a:r>
              <a:rPr lang="en-AU" altLang="en-US" dirty="0">
                <a:solidFill>
                  <a:schemeClr val="accent2"/>
                </a:solidFill>
                <a:latin typeface="Times New Roman" pitchFamily="18" charset="0"/>
                <a:cs typeface="Times New Roman" pitchFamily="18" charset="0"/>
              </a:rPr>
              <a:t> paradox”</a:t>
            </a:r>
            <a:endParaRPr lang="en-US" dirty="0">
              <a:solidFill>
                <a:schemeClr val="accent2"/>
              </a:solidFill>
              <a:latin typeface="Times New Roman" pitchFamily="18" charset="0"/>
              <a:cs typeface="Times New Roman" pitchFamily="18" charset="0"/>
            </a:endParaRPr>
          </a:p>
        </p:txBody>
      </p:sp>
      <p:sp>
        <p:nvSpPr>
          <p:cNvPr id="44036" name="Rectangle 1028"/>
          <p:cNvSpPr>
            <a:spLocks noGrp="1" noChangeArrowheads="1"/>
          </p:cNvSpPr>
          <p:nvPr>
            <p:ph type="body" sz="half" idx="2"/>
          </p:nvPr>
        </p:nvSpPr>
        <p:spPr>
          <a:xfrm>
            <a:off x="6143636" y="1500174"/>
            <a:ext cx="2928958" cy="2928958"/>
          </a:xfrm>
        </p:spPr>
        <p:txBody>
          <a:bodyPr>
            <a:normAutofit/>
          </a:bodyPr>
          <a:lstStyle/>
          <a:p>
            <a:pPr algn="l" rtl="0">
              <a:buNone/>
            </a:pPr>
            <a:r>
              <a:rPr lang="en-US" sz="2400" b="1" dirty="0" smtClean="0">
                <a:solidFill>
                  <a:srgbClr val="00B050"/>
                </a:solidFill>
                <a:latin typeface="Times New Roman" pitchFamily="18" charset="0"/>
                <a:cs typeface="Times New Roman" pitchFamily="18" charset="0"/>
              </a:rPr>
              <a:t>	Assume that for solving this paradox the society decide only on p and q.  </a:t>
            </a:r>
            <a:endParaRPr lang="en-US" sz="2400" b="1" dirty="0">
              <a:solidFill>
                <a:srgbClr val="00B050"/>
              </a:solidFill>
              <a:latin typeface="Times New Roman" pitchFamily="18" charset="0"/>
              <a:cs typeface="Times New Roman" pitchFamily="18" charset="0"/>
            </a:endParaRPr>
          </a:p>
          <a:p>
            <a:pPr algn="l">
              <a:buNone/>
            </a:pPr>
            <a:endParaRPr lang="en-US" sz="2400" b="1" dirty="0">
              <a:solidFill>
                <a:srgbClr val="00B050"/>
              </a:solidFill>
            </a:endParaRPr>
          </a:p>
        </p:txBody>
      </p:sp>
      <p:graphicFrame>
        <p:nvGraphicFramePr>
          <p:cNvPr id="44198" name="Group 1190"/>
          <p:cNvGraphicFramePr>
            <a:graphicFrameLocks noGrp="1"/>
          </p:cNvGraphicFramePr>
          <p:nvPr>
            <p:ph sz="half" idx="1"/>
          </p:nvPr>
        </p:nvGraphicFramePr>
        <p:xfrm>
          <a:off x="90488" y="1400175"/>
          <a:ext cx="6356350" cy="3306763"/>
        </p:xfrm>
        <a:graphic>
          <a:graphicData uri="http://schemas.openxmlformats.org/drawingml/2006/table">
            <a:tbl>
              <a:tblPr rtl="1"/>
              <a:tblGrid>
                <a:gridCol w="1635125"/>
                <a:gridCol w="1582738"/>
                <a:gridCol w="1584325"/>
                <a:gridCol w="1554162"/>
              </a:tblGrid>
              <a:tr h="1935163">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 is guilty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 was sane at the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a:t>
                      </a:r>
                    </a:p>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killed the victim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191" name="Group 1183"/>
          <p:cNvGraphicFramePr>
            <a:graphicFrameLocks noGrp="1"/>
          </p:cNvGraphicFramePr>
          <p:nvPr/>
        </p:nvGraphicFramePr>
        <p:xfrm>
          <a:off x="125413" y="4848225"/>
          <a:ext cx="6081712" cy="627063"/>
        </p:xfrm>
        <a:graphic>
          <a:graphicData uri="http://schemas.openxmlformats.org/drawingml/2006/table">
            <a:tbl>
              <a:tblPr rtl="1"/>
              <a:tblGrid>
                <a:gridCol w="1374775"/>
                <a:gridCol w="1585912"/>
                <a:gridCol w="1566863"/>
                <a:gridCol w="1554162"/>
              </a:tblGrid>
              <a:tr h="627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he-IL" sz="2400" b="0" i="0" u="none" strike="noStrike" cap="none" normalizeH="0" baseline="0" dirty="0" smtClean="0">
                          <a:ln>
                            <a:noFill/>
                          </a:ln>
                          <a:solidFill>
                            <a:srgbClr val="003399"/>
                          </a:solidFill>
                          <a:effectLst/>
                          <a:latin typeface="Arial" pitchFamily="34" charset="0"/>
                          <a:cs typeface="Arial" pitchFamily="34" charset="0"/>
                        </a:rPr>
                        <a:t>1</a:t>
                      </a:r>
                      <a:endParaRPr kumimoji="0" lang="en-US" sz="2400" b="0" i="0" u="none" strike="noStrike" cap="none" normalizeH="0" baseline="0" dirty="0" smtClean="0">
                        <a:ln>
                          <a:noFill/>
                        </a:ln>
                        <a:solidFill>
                          <a:srgbClr val="003399"/>
                        </a:solidFill>
                        <a:effectLst/>
                        <a:latin typeface="Arial" pitchFamily="34" charset="0"/>
                        <a:cs typeface="Arial" pitchFamily="34"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Times New Roman" pitchFamily="18" charset="0"/>
                          <a:cs typeface="Times New Roman" pitchFamily="18" charset="0"/>
                        </a:rPr>
                        <a:t>Majority</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graphicFrame>
        <p:nvGraphicFramePr>
          <p:cNvPr id="44116" name="Object 1108"/>
          <p:cNvGraphicFramePr>
            <a:graphicFrameLocks noChangeAspect="1"/>
          </p:cNvGraphicFramePr>
          <p:nvPr/>
        </p:nvGraphicFramePr>
        <p:xfrm>
          <a:off x="3894138" y="3005138"/>
          <a:ext cx="284162" cy="368300"/>
        </p:xfrm>
        <a:graphic>
          <a:graphicData uri="http://schemas.openxmlformats.org/presentationml/2006/ole">
            <p:oleObj spid="_x0000_s59394" name="Equation" r:id="rId4" imgW="126720" imgH="164880" progId="Equation.3">
              <p:embed/>
            </p:oleObj>
          </a:graphicData>
        </a:graphic>
      </p:graphicFrame>
      <p:graphicFrame>
        <p:nvGraphicFramePr>
          <p:cNvPr id="44196" name="Object 1188"/>
          <p:cNvGraphicFramePr>
            <a:graphicFrameLocks noChangeAspect="1"/>
          </p:cNvGraphicFramePr>
          <p:nvPr/>
        </p:nvGraphicFramePr>
        <p:xfrm>
          <a:off x="5226050" y="2989263"/>
          <a:ext cx="823913" cy="368300"/>
        </p:xfrm>
        <a:graphic>
          <a:graphicData uri="http://schemas.openxmlformats.org/presentationml/2006/ole">
            <p:oleObj spid="_x0000_s59395" name="Equation" r:id="rId5" imgW="368280" imgH="164880" progId="Equation.3">
              <p:embed/>
            </p:oleObj>
          </a:graphicData>
        </a:graphic>
      </p:graphicFrame>
      <p:graphicFrame>
        <p:nvGraphicFramePr>
          <p:cNvPr id="44197" name="Object 1189"/>
          <p:cNvGraphicFramePr>
            <a:graphicFrameLocks noChangeAspect="1"/>
          </p:cNvGraphicFramePr>
          <p:nvPr/>
        </p:nvGraphicFramePr>
        <p:xfrm>
          <a:off x="2298700" y="2998788"/>
          <a:ext cx="341313" cy="368300"/>
        </p:xfrm>
        <a:graphic>
          <a:graphicData uri="http://schemas.openxmlformats.org/presentationml/2006/ole">
            <p:oleObj spid="_x0000_s59396" name="Equation" r:id="rId6" imgW="152280" imgH="164880" progId="Equation.3">
              <p:embed/>
            </p:oleObj>
          </a:graphicData>
        </a:graphic>
      </p:graphicFrame>
      <p:sp>
        <p:nvSpPr>
          <p:cNvPr id="12" name="חץ ימינה 11"/>
          <p:cNvSpPr/>
          <p:nvPr/>
        </p:nvSpPr>
        <p:spPr>
          <a:xfrm>
            <a:off x="4572000" y="5000636"/>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30</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lnSpcReduction="10000"/>
          </a:bodyPr>
          <a:lstStyle/>
          <a:p>
            <a:pPr algn="l" rtl="0">
              <a:spcBef>
                <a:spcPct val="0"/>
              </a:spcBef>
            </a:pPr>
            <a:r>
              <a:rPr lang="en-US" sz="4400" dirty="0" smtClean="0">
                <a:solidFill>
                  <a:schemeClr val="accent2"/>
                </a:solidFill>
              </a:rPr>
              <a:t> </a:t>
            </a:r>
            <a:r>
              <a:rPr lang="en-US" sz="4400" dirty="0" smtClean="0">
                <a:solidFill>
                  <a:schemeClr val="accent2"/>
                </a:solidFill>
              </a:rPr>
              <a:t>Full </a:t>
            </a:r>
            <a:r>
              <a:rPr lang="en-US" sz="4400" dirty="0" smtClean="0">
                <a:solidFill>
                  <a:schemeClr val="accent2"/>
                </a:solidFill>
              </a:rPr>
              <a:t>M</a:t>
            </a:r>
            <a:r>
              <a:rPr lang="en-US" sz="4400" dirty="0" smtClean="0">
                <a:solidFill>
                  <a:schemeClr val="accent2"/>
                </a:solidFill>
              </a:rPr>
              <a:t>anipulation </a:t>
            </a:r>
            <a:r>
              <a:rPr lang="en-US" sz="4400" dirty="0" smtClean="0">
                <a:solidFill>
                  <a:schemeClr val="accent2"/>
                </a:solidFill>
              </a:rPr>
              <a:t>F</a:t>
            </a:r>
            <a:r>
              <a:rPr lang="en-US" sz="4400" dirty="0" smtClean="0">
                <a:solidFill>
                  <a:schemeClr val="accent2"/>
                </a:solidFill>
              </a:rPr>
              <a:t>ree aggregator</a:t>
            </a:r>
            <a:r>
              <a:rPr lang="en-US" sz="4400" dirty="0" smtClean="0">
                <a:solidFill>
                  <a:schemeClr val="accent2"/>
                </a:solidFill>
              </a:rPr>
              <a:t>	</a:t>
            </a:r>
            <a:endParaRPr lang="he-IL" sz="4400" dirty="0" smtClean="0">
              <a:solidFill>
                <a:schemeClr val="accent2"/>
              </a:solidFill>
            </a:endParaRPr>
          </a:p>
        </p:txBody>
      </p:sp>
      <p:sp>
        <p:nvSpPr>
          <p:cNvPr id="3" name="מציין מיקום תוכן 2"/>
          <p:cNvSpPr>
            <a:spLocks noGrp="1"/>
          </p:cNvSpPr>
          <p:nvPr>
            <p:ph idx="1"/>
          </p:nvPr>
        </p:nvSpPr>
        <p:spPr>
          <a:xfrm>
            <a:off x="142844" y="1103533"/>
            <a:ext cx="9001156" cy="1497348"/>
          </a:xfrm>
        </p:spPr>
        <p:txBody>
          <a:bodyPr>
            <a:normAutofit/>
          </a:bodyPr>
          <a:lstStyle/>
          <a:p>
            <a:pPr algn="l" rtl="0">
              <a:buNone/>
            </a:pPr>
            <a:r>
              <a:rPr lang="en-US" sz="2800" b="1" dirty="0" smtClean="0"/>
              <a:t>Theorem:</a:t>
            </a:r>
            <a:r>
              <a:rPr lang="en-US" sz="2800" dirty="0" smtClean="0"/>
              <a:t> </a:t>
            </a:r>
            <a:r>
              <a:rPr lang="en-US" sz="2800" dirty="0" smtClean="0"/>
              <a:t>For any set                                                       </a:t>
            </a:r>
            <a:endParaRPr lang="en-US" sz="2800" b="1" dirty="0" smtClean="0"/>
          </a:p>
          <a:p>
            <a:pPr algn="l" rtl="0">
              <a:buNone/>
            </a:pPr>
            <a:r>
              <a:rPr lang="en-US" sz="2800" dirty="0" smtClean="0"/>
              <a:t>	                                       is not full </a:t>
            </a:r>
            <a:r>
              <a:rPr lang="en-US" sz="2800" dirty="0" err="1" smtClean="0"/>
              <a:t>manipulatable</a:t>
            </a:r>
            <a:r>
              <a:rPr lang="en-US" sz="2800" dirty="0" smtClean="0"/>
              <a:t>.</a:t>
            </a:r>
            <a:r>
              <a:rPr lang="en-US" sz="2800" i="1" dirty="0" smtClean="0"/>
              <a:t> </a:t>
            </a:r>
            <a:r>
              <a:rPr lang="en-US" sz="2800" dirty="0" smtClean="0"/>
              <a:t>Furthermore, if     is </a:t>
            </a:r>
            <a:r>
              <a:rPr lang="en-US" sz="2800" dirty="0" err="1" smtClean="0"/>
              <a:t>annonymous</a:t>
            </a:r>
            <a:r>
              <a:rPr lang="en-US" sz="2800" dirty="0" smtClean="0"/>
              <a:t>, then    is </a:t>
            </a:r>
            <a:r>
              <a:rPr lang="en-US" sz="2800" dirty="0" err="1" smtClean="0"/>
              <a:t>annonymous</a:t>
            </a:r>
            <a:r>
              <a:rPr lang="en-US" sz="2800" dirty="0" smtClean="0"/>
              <a:t>. </a:t>
            </a:r>
          </a:p>
        </p:txBody>
      </p:sp>
      <p:grpSp>
        <p:nvGrpSpPr>
          <p:cNvPr id="34" name="קבוצה 33"/>
          <p:cNvGrpSpPr/>
          <p:nvPr/>
        </p:nvGrpSpPr>
        <p:grpSpPr>
          <a:xfrm>
            <a:off x="292100" y="1052736"/>
            <a:ext cx="7402506" cy="1073160"/>
            <a:chOff x="363538" y="1520815"/>
            <a:chExt cx="7402506" cy="1073160"/>
          </a:xfrm>
        </p:grpSpPr>
        <p:graphicFrame>
          <p:nvGraphicFramePr>
            <p:cNvPr id="72717" name="Object 13"/>
            <p:cNvGraphicFramePr>
              <a:graphicFrameLocks noChangeAspect="1"/>
            </p:cNvGraphicFramePr>
            <p:nvPr/>
          </p:nvGraphicFramePr>
          <p:xfrm>
            <a:off x="3786182" y="1520815"/>
            <a:ext cx="3979862" cy="550863"/>
          </p:xfrm>
          <a:graphic>
            <a:graphicData uri="http://schemas.openxmlformats.org/presentationml/2006/ole">
              <p:oleObj spid="_x0000_s73738" name="משוואה" r:id="rId4" imgW="1739880" imgH="241200" progId="Equation.3">
                <p:embed/>
              </p:oleObj>
            </a:graphicData>
          </a:graphic>
        </p:graphicFrame>
        <p:graphicFrame>
          <p:nvGraphicFramePr>
            <p:cNvPr id="73743" name="Object 15"/>
            <p:cNvGraphicFramePr>
              <a:graphicFrameLocks noChangeAspect="1"/>
            </p:cNvGraphicFramePr>
            <p:nvPr/>
          </p:nvGraphicFramePr>
          <p:xfrm>
            <a:off x="363538" y="2071688"/>
            <a:ext cx="3313113" cy="522287"/>
          </p:xfrm>
          <a:graphic>
            <a:graphicData uri="http://schemas.openxmlformats.org/presentationml/2006/ole">
              <p:oleObj spid="_x0000_s73743" name="משוואה" r:id="rId5" imgW="1447560" imgH="228600" progId="Equation.3">
                <p:embed/>
              </p:oleObj>
            </a:graphicData>
          </a:graphic>
        </p:graphicFrame>
      </p:grpSp>
      <p:graphicFrame>
        <p:nvGraphicFramePr>
          <p:cNvPr id="73744" name="Object 16"/>
          <p:cNvGraphicFramePr>
            <a:graphicFrameLocks noChangeAspect="1"/>
          </p:cNvGraphicFramePr>
          <p:nvPr/>
        </p:nvGraphicFramePr>
        <p:xfrm>
          <a:off x="2771800" y="2168833"/>
          <a:ext cx="377825" cy="319088"/>
        </p:xfrm>
        <a:graphic>
          <a:graphicData uri="http://schemas.openxmlformats.org/presentationml/2006/ole">
            <p:oleObj spid="_x0000_s73744" name="משוואה" r:id="rId6" imgW="164880" imgH="139680" progId="Equation.3">
              <p:embed/>
            </p:oleObj>
          </a:graphicData>
        </a:graphic>
      </p:graphicFrame>
      <p:graphicFrame>
        <p:nvGraphicFramePr>
          <p:cNvPr id="73745" name="Object 17"/>
          <p:cNvGraphicFramePr>
            <a:graphicFrameLocks noChangeAspect="1"/>
          </p:cNvGraphicFramePr>
          <p:nvPr/>
        </p:nvGraphicFramePr>
        <p:xfrm>
          <a:off x="6168554" y="2063735"/>
          <a:ext cx="347662" cy="465138"/>
        </p:xfrm>
        <a:graphic>
          <a:graphicData uri="http://schemas.openxmlformats.org/presentationml/2006/ole">
            <p:oleObj spid="_x0000_s73745" name="משוואה" r:id="rId7" imgW="152280" imgH="203040" progId="Equation.3">
              <p:embed/>
            </p:oleObj>
          </a:graphicData>
        </a:graphic>
      </p:graphicFrame>
      <p:grpSp>
        <p:nvGrpSpPr>
          <p:cNvPr id="26" name="קבוצה 25"/>
          <p:cNvGrpSpPr/>
          <p:nvPr/>
        </p:nvGrpSpPr>
        <p:grpSpPr>
          <a:xfrm>
            <a:off x="251520" y="2996952"/>
            <a:ext cx="8136904" cy="954107"/>
            <a:chOff x="251520" y="2996952"/>
            <a:chExt cx="8136904" cy="954107"/>
          </a:xfrm>
        </p:grpSpPr>
        <p:grpSp>
          <p:nvGrpSpPr>
            <p:cNvPr id="25" name="קבוצה 24"/>
            <p:cNvGrpSpPr/>
            <p:nvPr/>
          </p:nvGrpSpPr>
          <p:grpSpPr>
            <a:xfrm>
              <a:off x="251520" y="2996952"/>
              <a:ext cx="8136904" cy="954107"/>
              <a:chOff x="539552" y="3284984"/>
              <a:chExt cx="8136904" cy="954107"/>
            </a:xfrm>
          </p:grpSpPr>
          <p:sp>
            <p:nvSpPr>
              <p:cNvPr id="21" name="TextBox 20"/>
              <p:cNvSpPr txBox="1"/>
              <p:nvPr/>
            </p:nvSpPr>
            <p:spPr>
              <a:xfrm>
                <a:off x="539552" y="3284984"/>
                <a:ext cx="8136904" cy="954107"/>
              </a:xfrm>
              <a:prstGeom prst="rect">
                <a:avLst/>
              </a:prstGeom>
              <a:noFill/>
            </p:spPr>
            <p:txBody>
              <a:bodyPr wrap="square" rtlCol="1">
                <a:spAutoFit/>
              </a:bodyPr>
              <a:lstStyle/>
              <a:p>
                <a:pPr algn="l" rtl="0"/>
                <a:r>
                  <a:rPr lang="en-US" sz="2800" b="1" dirty="0" smtClean="0"/>
                  <a:t>Remark: </a:t>
                </a:r>
                <a:r>
                  <a:rPr lang="en-US" sz="2800" dirty="0" smtClean="0"/>
                  <a:t>This proposition doesn’t hold </a:t>
                </a:r>
                <a:r>
                  <a:rPr lang="en-US" sz="2800" dirty="0" smtClean="0"/>
                  <a:t>for                       </a:t>
                </a:r>
                <a:r>
                  <a:rPr lang="en-US" sz="2800" dirty="0" smtClean="0"/>
                  <a:t>in which      </a:t>
                </a:r>
                <a:r>
                  <a:rPr lang="en-US" sz="2800" dirty="0" smtClean="0"/>
                  <a:t>         .  </a:t>
                </a:r>
                <a:endParaRPr lang="he-IL" sz="2800" dirty="0" smtClean="0"/>
              </a:p>
            </p:txBody>
          </p:sp>
          <p:graphicFrame>
            <p:nvGraphicFramePr>
              <p:cNvPr id="73746" name="Object 18"/>
              <p:cNvGraphicFramePr>
                <a:graphicFrameLocks noChangeAspect="1"/>
              </p:cNvGraphicFramePr>
              <p:nvPr/>
            </p:nvGraphicFramePr>
            <p:xfrm>
              <a:off x="1882477" y="3698801"/>
              <a:ext cx="1249363" cy="522287"/>
            </p:xfrm>
            <a:graphic>
              <a:graphicData uri="http://schemas.openxmlformats.org/presentationml/2006/ole">
                <p:oleObj spid="_x0000_s73746" name="משוואה" r:id="rId8" imgW="545760" imgH="228600" progId="Equation.3">
                  <p:embed/>
                </p:oleObj>
              </a:graphicData>
            </a:graphic>
          </p:graphicFrame>
        </p:grpSp>
        <p:graphicFrame>
          <p:nvGraphicFramePr>
            <p:cNvPr id="73747" name="Object 19"/>
            <p:cNvGraphicFramePr>
              <a:graphicFrameLocks noChangeAspect="1"/>
            </p:cNvGraphicFramePr>
            <p:nvPr/>
          </p:nvGraphicFramePr>
          <p:xfrm>
            <a:off x="6300192" y="3035871"/>
            <a:ext cx="1423988" cy="465137"/>
          </p:xfrm>
          <a:graphic>
            <a:graphicData uri="http://schemas.openxmlformats.org/presentationml/2006/ole">
              <p:oleObj spid="_x0000_s73747" name="משוואה" r:id="rId9" imgW="622080" imgH="203040" progId="Equation.3">
                <p:embed/>
              </p:oleObj>
            </a:graphicData>
          </a:graphic>
        </p:graphicFrame>
      </p:grpSp>
      <p:grpSp>
        <p:nvGrpSpPr>
          <p:cNvPr id="36" name="קבוצה 35"/>
          <p:cNvGrpSpPr/>
          <p:nvPr/>
        </p:nvGrpSpPr>
        <p:grpSpPr>
          <a:xfrm>
            <a:off x="251364" y="4246563"/>
            <a:ext cx="9001156" cy="1543881"/>
            <a:chOff x="251364" y="4246563"/>
            <a:chExt cx="9001156" cy="1543881"/>
          </a:xfrm>
        </p:grpSpPr>
        <p:sp>
          <p:nvSpPr>
            <p:cNvPr id="35" name="מציין מיקום תוכן 2"/>
            <p:cNvSpPr txBox="1">
              <a:spLocks/>
            </p:cNvSpPr>
            <p:nvPr/>
          </p:nvSpPr>
          <p:spPr>
            <a:xfrm>
              <a:off x="251364" y="4293096"/>
              <a:ext cx="9001156" cy="1497348"/>
            </a:xfrm>
            <a:prstGeom prst="rect">
              <a:avLst/>
            </a:prstGeom>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Theorem: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For any set                     the SWM aggregator                                   </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is not full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manipulatable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 </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3749" name="Object 21"/>
            <p:cNvGraphicFramePr>
              <a:graphicFrameLocks noChangeAspect="1"/>
            </p:cNvGraphicFramePr>
            <p:nvPr/>
          </p:nvGraphicFramePr>
          <p:xfrm>
            <a:off x="3422328" y="4246563"/>
            <a:ext cx="1509712" cy="550862"/>
          </p:xfrm>
          <a:graphic>
            <a:graphicData uri="http://schemas.openxmlformats.org/presentationml/2006/ole">
              <p:oleObj spid="_x0000_s73749" name="משוואה" r:id="rId10" imgW="660240" imgH="2412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42844" y="1571612"/>
            <a:ext cx="8929686" cy="1143008"/>
          </a:xfrm>
        </p:spPr>
        <p:txBody>
          <a:bodyPr>
            <a:normAutofit/>
          </a:bodyPr>
          <a:lstStyle/>
          <a:p>
            <a:pPr algn="l" rtl="0">
              <a:buNone/>
            </a:pPr>
            <a:r>
              <a:rPr lang="en-US" sz="2800" b="1" dirty="0" smtClean="0"/>
              <a:t>Theorem 1:</a:t>
            </a:r>
            <a:r>
              <a:rPr lang="en-US" sz="2800" dirty="0" smtClean="0"/>
              <a:t> </a:t>
            </a:r>
            <a:r>
              <a:rPr lang="en-US" sz="2800" dirty="0" smtClean="0"/>
              <a:t>For any set                                                       </a:t>
            </a:r>
            <a:endParaRPr lang="en-US" sz="2800" b="1" dirty="0" smtClean="0"/>
          </a:p>
          <a:p>
            <a:pPr algn="l" rtl="0">
              <a:buNone/>
            </a:pPr>
            <a:r>
              <a:rPr lang="en-US" sz="2800" dirty="0" smtClean="0"/>
              <a:t>	                            </a:t>
            </a:r>
          </a:p>
          <a:p>
            <a:pPr algn="l" rtl="0">
              <a:buNone/>
            </a:pPr>
            <a:endParaRPr lang="en-US" sz="2800" dirty="0" smtClean="0"/>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31</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 Hamming Nearest Neighbor	</a:t>
            </a:r>
            <a:endParaRPr lang="he-IL" sz="4400" dirty="0" smtClean="0">
              <a:solidFill>
                <a:schemeClr val="accent2"/>
              </a:solidFill>
            </a:endParaRPr>
          </a:p>
        </p:txBody>
      </p:sp>
      <p:grpSp>
        <p:nvGrpSpPr>
          <p:cNvPr id="23" name="קבוצה 22"/>
          <p:cNvGrpSpPr/>
          <p:nvPr/>
        </p:nvGrpSpPr>
        <p:grpSpPr>
          <a:xfrm>
            <a:off x="323528" y="1520815"/>
            <a:ext cx="8643998" cy="2070204"/>
            <a:chOff x="323528" y="1520815"/>
            <a:chExt cx="8643998" cy="2070204"/>
          </a:xfrm>
        </p:grpSpPr>
        <p:graphicFrame>
          <p:nvGraphicFramePr>
            <p:cNvPr id="75784" name="Object 8"/>
            <p:cNvGraphicFramePr>
              <a:graphicFrameLocks noChangeAspect="1"/>
            </p:cNvGraphicFramePr>
            <p:nvPr/>
          </p:nvGraphicFramePr>
          <p:xfrm>
            <a:off x="3786182" y="1520815"/>
            <a:ext cx="3979863" cy="550863"/>
          </p:xfrm>
          <a:graphic>
            <a:graphicData uri="http://schemas.openxmlformats.org/presentationml/2006/ole">
              <p:oleObj spid="_x0000_s131078" name="משוואה" r:id="rId4" imgW="1739880" imgH="241200" progId="Equation.3">
                <p:embed/>
              </p:oleObj>
            </a:graphicData>
          </a:graphic>
        </p:graphicFrame>
        <p:graphicFrame>
          <p:nvGraphicFramePr>
            <p:cNvPr id="75785" name="Object 9"/>
            <p:cNvGraphicFramePr>
              <a:graphicFrameLocks noChangeAspect="1"/>
            </p:cNvGraphicFramePr>
            <p:nvPr/>
          </p:nvGraphicFramePr>
          <p:xfrm>
            <a:off x="533388" y="2071678"/>
            <a:ext cx="2324100" cy="522287"/>
          </p:xfrm>
          <a:graphic>
            <a:graphicData uri="http://schemas.openxmlformats.org/presentationml/2006/ole">
              <p:oleObj spid="_x0000_s131079" name="משוואה" r:id="rId5" imgW="1015920" imgH="228600" progId="Equation.3">
                <p:embed/>
              </p:oleObj>
            </a:graphicData>
          </a:graphic>
        </p:graphicFrame>
        <p:sp>
          <p:nvSpPr>
            <p:cNvPr id="16" name="TextBox 15"/>
            <p:cNvSpPr txBox="1"/>
            <p:nvPr/>
          </p:nvSpPr>
          <p:spPr>
            <a:xfrm>
              <a:off x="323528" y="2636912"/>
              <a:ext cx="8643998" cy="954107"/>
            </a:xfrm>
            <a:prstGeom prst="rect">
              <a:avLst/>
            </a:prstGeom>
            <a:noFill/>
          </p:spPr>
          <p:txBody>
            <a:bodyPr wrap="square" rtlCol="1">
              <a:spAutoFit/>
            </a:bodyPr>
            <a:lstStyle/>
            <a:p>
              <a:pPr algn="l" rtl="0"/>
              <a:r>
                <a:rPr lang="en-US" sz="2800" dirty="0" smtClean="0"/>
                <a:t>If                                                   </a:t>
              </a:r>
              <a:r>
                <a:rPr lang="en-US" sz="2800" dirty="0" smtClean="0"/>
                <a:t>then judge </a:t>
              </a:r>
              <a:r>
                <a:rPr lang="en-US" sz="2800" dirty="0" err="1" smtClean="0"/>
                <a:t>i</a:t>
              </a:r>
              <a:r>
                <a:rPr lang="en-US" sz="2800" dirty="0" smtClean="0"/>
                <a:t> can’t manipulate by choosing     instead of     .</a:t>
              </a:r>
            </a:p>
          </p:txBody>
        </p:sp>
        <p:graphicFrame>
          <p:nvGraphicFramePr>
            <p:cNvPr id="75782" name="Object 6"/>
            <p:cNvGraphicFramePr>
              <a:graphicFrameLocks noChangeAspect="1"/>
            </p:cNvGraphicFramePr>
            <p:nvPr/>
          </p:nvGraphicFramePr>
          <p:xfrm>
            <a:off x="743967" y="2636912"/>
            <a:ext cx="3756025" cy="512763"/>
          </p:xfrm>
          <a:graphic>
            <a:graphicData uri="http://schemas.openxmlformats.org/presentationml/2006/ole">
              <p:oleObj spid="_x0000_s131076" name="משוואה" r:id="rId6" imgW="1638000" imgH="228600" progId="Equation.3">
                <p:embed/>
              </p:oleObj>
            </a:graphicData>
          </a:graphic>
        </p:graphicFrame>
        <p:graphicFrame>
          <p:nvGraphicFramePr>
            <p:cNvPr id="131080" name="Object 8"/>
            <p:cNvGraphicFramePr>
              <a:graphicFrameLocks noChangeAspect="1"/>
            </p:cNvGraphicFramePr>
            <p:nvPr/>
          </p:nvGraphicFramePr>
          <p:xfrm>
            <a:off x="3857620" y="3212976"/>
            <a:ext cx="320675" cy="371475"/>
          </p:xfrm>
          <a:graphic>
            <a:graphicData uri="http://schemas.openxmlformats.org/presentationml/2006/ole">
              <p:oleObj spid="_x0000_s131080" name="משוואה" r:id="rId7" imgW="139680" imgH="164880" progId="Equation.3">
                <p:embed/>
              </p:oleObj>
            </a:graphicData>
          </a:graphic>
        </p:graphicFrame>
        <p:graphicFrame>
          <p:nvGraphicFramePr>
            <p:cNvPr id="131081" name="Object 9"/>
            <p:cNvGraphicFramePr>
              <a:graphicFrameLocks noChangeAspect="1"/>
            </p:cNvGraphicFramePr>
            <p:nvPr/>
          </p:nvGraphicFramePr>
          <p:xfrm>
            <a:off x="5692785" y="3045395"/>
            <a:ext cx="379413" cy="455613"/>
          </p:xfrm>
          <a:graphic>
            <a:graphicData uri="http://schemas.openxmlformats.org/presentationml/2006/ole">
              <p:oleObj spid="_x0000_s131081" name="משוואה" r:id="rId8" imgW="164880" imgH="203040" progId="Equation.3">
                <p:embed/>
              </p:oleObj>
            </a:graphicData>
          </a:graphic>
        </p:graphicFrame>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42844" y="1571612"/>
            <a:ext cx="8929686" cy="1143008"/>
          </a:xfrm>
        </p:spPr>
        <p:txBody>
          <a:bodyPr>
            <a:normAutofit/>
          </a:bodyPr>
          <a:lstStyle/>
          <a:p>
            <a:pPr algn="l" rtl="0">
              <a:buNone/>
            </a:pPr>
            <a:r>
              <a:rPr lang="en-US" sz="2800" b="1" dirty="0" smtClean="0"/>
              <a:t>Conclusions:</a:t>
            </a:r>
            <a:endParaRPr lang="en-US" sz="2800" dirty="0" smtClean="0"/>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32</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 Hamming Nearest Neighbor	</a:t>
            </a:r>
            <a:endParaRPr lang="he-IL" sz="4400" dirty="0" smtClean="0">
              <a:solidFill>
                <a:schemeClr val="accent2"/>
              </a:solidFill>
            </a:endParaRPr>
          </a:p>
        </p:txBody>
      </p:sp>
      <p:grpSp>
        <p:nvGrpSpPr>
          <p:cNvPr id="2" name="קבוצה 28"/>
          <p:cNvGrpSpPr/>
          <p:nvPr/>
        </p:nvGrpSpPr>
        <p:grpSpPr>
          <a:xfrm>
            <a:off x="285720" y="2071678"/>
            <a:ext cx="8643998" cy="954107"/>
            <a:chOff x="285720" y="2714620"/>
            <a:chExt cx="8643998" cy="954107"/>
          </a:xfrm>
        </p:grpSpPr>
        <p:sp>
          <p:nvSpPr>
            <p:cNvPr id="16" name="TextBox 15"/>
            <p:cNvSpPr txBox="1"/>
            <p:nvPr/>
          </p:nvSpPr>
          <p:spPr>
            <a:xfrm>
              <a:off x="285720" y="2714620"/>
              <a:ext cx="8643998" cy="954107"/>
            </a:xfrm>
            <a:prstGeom prst="rect">
              <a:avLst/>
            </a:prstGeom>
            <a:noFill/>
          </p:spPr>
          <p:txBody>
            <a:bodyPr wrap="square" rtlCol="1">
              <a:spAutoFit/>
            </a:bodyPr>
            <a:lstStyle/>
            <a:p>
              <a:pPr algn="l" rtl="0"/>
              <a:r>
                <a:rPr lang="en-US" sz="2800" dirty="0" smtClean="0"/>
                <a:t>1.   An Hamming Nearest Neighbor function is not </a:t>
              </a:r>
              <a:r>
                <a:rPr lang="en-US" sz="2800" dirty="0" err="1" smtClean="0"/>
                <a:t>manipulatable</a:t>
              </a:r>
              <a:r>
                <a:rPr lang="en-US" sz="2800" dirty="0" smtClean="0"/>
                <a:t> on                                      .                                        </a:t>
              </a:r>
            </a:p>
          </p:txBody>
        </p:sp>
        <p:graphicFrame>
          <p:nvGraphicFramePr>
            <p:cNvPr id="75782" name="Object 6"/>
            <p:cNvGraphicFramePr>
              <a:graphicFrameLocks noChangeAspect="1"/>
            </p:cNvGraphicFramePr>
            <p:nvPr/>
          </p:nvGraphicFramePr>
          <p:xfrm>
            <a:off x="2930535" y="3143248"/>
            <a:ext cx="2998787" cy="512763"/>
          </p:xfrm>
          <a:graphic>
            <a:graphicData uri="http://schemas.openxmlformats.org/presentationml/2006/ole">
              <p:oleObj spid="_x0000_s173058" name="משוואה" r:id="rId4" imgW="1307880" imgH="228600" progId="Equation.3">
                <p:embed/>
              </p:oleObj>
            </a:graphicData>
          </a:graphic>
        </p:graphicFrame>
      </p:grpSp>
      <p:sp>
        <p:nvSpPr>
          <p:cNvPr id="32" name="TextBox 31"/>
          <p:cNvSpPr txBox="1"/>
          <p:nvPr/>
        </p:nvSpPr>
        <p:spPr>
          <a:xfrm>
            <a:off x="285720" y="3000372"/>
            <a:ext cx="8643998" cy="523220"/>
          </a:xfrm>
          <a:prstGeom prst="rect">
            <a:avLst/>
          </a:prstGeom>
          <a:noFill/>
        </p:spPr>
        <p:txBody>
          <a:bodyPr wrap="square" rtlCol="1">
            <a:spAutoFit/>
          </a:bodyPr>
          <a:lstStyle/>
          <a:p>
            <a:pPr algn="l" rtl="0"/>
            <a:r>
              <a:rPr lang="en-US" sz="2800" dirty="0" smtClean="0"/>
              <a:t>2. Manipulation can’t be too ‘far’.</a:t>
            </a:r>
          </a:p>
        </p:txBody>
      </p:sp>
      <p:grpSp>
        <p:nvGrpSpPr>
          <p:cNvPr id="55" name="קבוצה 54"/>
          <p:cNvGrpSpPr/>
          <p:nvPr/>
        </p:nvGrpSpPr>
        <p:grpSpPr>
          <a:xfrm>
            <a:off x="1354731" y="3714752"/>
            <a:ext cx="5646161" cy="2786082"/>
            <a:chOff x="1211855" y="3429000"/>
            <a:chExt cx="5646161" cy="2786082"/>
          </a:xfrm>
        </p:grpSpPr>
        <p:sp>
          <p:nvSpPr>
            <p:cNvPr id="37" name="אליפסה 36"/>
            <p:cNvSpPr/>
            <p:nvPr/>
          </p:nvSpPr>
          <p:spPr>
            <a:xfrm>
              <a:off x="2996221" y="3429000"/>
              <a:ext cx="3861795" cy="278608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תרשים זרימה: מחבר 21"/>
            <p:cNvSpPr/>
            <p:nvPr/>
          </p:nvSpPr>
          <p:spPr>
            <a:xfrm>
              <a:off x="1211855" y="4771473"/>
              <a:ext cx="255140" cy="21631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תרשים זרימה: מחבר 22"/>
            <p:cNvSpPr/>
            <p:nvPr/>
          </p:nvSpPr>
          <p:spPr>
            <a:xfrm>
              <a:off x="3848301" y="4771473"/>
              <a:ext cx="255140" cy="21631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תרשים זרימה: מחבר 23"/>
            <p:cNvSpPr/>
            <p:nvPr/>
          </p:nvSpPr>
          <p:spPr>
            <a:xfrm>
              <a:off x="6031372" y="4643446"/>
              <a:ext cx="255140" cy="21631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5" name="מחבר ישר 24"/>
            <p:cNvCxnSpPr/>
            <p:nvPr/>
          </p:nvCxnSpPr>
          <p:spPr>
            <a:xfrm>
              <a:off x="1381949" y="4879627"/>
              <a:ext cx="2632173" cy="1385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8" name="Object 6"/>
            <p:cNvGraphicFramePr>
              <a:graphicFrameLocks noChangeAspect="1"/>
            </p:cNvGraphicFramePr>
            <p:nvPr/>
          </p:nvGraphicFramePr>
          <p:xfrm>
            <a:off x="3265784" y="4893479"/>
            <a:ext cx="1002815" cy="746455"/>
          </p:xfrm>
          <a:graphic>
            <a:graphicData uri="http://schemas.openxmlformats.org/presentationml/2006/ole">
              <p:oleObj spid="_x0000_s173067" name="משוואה" r:id="rId5" imgW="368280" imgH="215640" progId="Equation.3">
                <p:embed/>
              </p:oleObj>
            </a:graphicData>
          </a:graphic>
        </p:graphicFrame>
        <p:grpSp>
          <p:nvGrpSpPr>
            <p:cNvPr id="54" name="קבוצה 53"/>
            <p:cNvGrpSpPr/>
            <p:nvPr/>
          </p:nvGrpSpPr>
          <p:grpSpPr>
            <a:xfrm rot="3612710">
              <a:off x="4180554" y="3860566"/>
              <a:ext cx="1854462" cy="1943551"/>
              <a:chOff x="6786578" y="3929066"/>
              <a:chExt cx="1714512" cy="1571636"/>
            </a:xfrm>
          </p:grpSpPr>
          <p:sp>
            <p:nvSpPr>
              <p:cNvPr id="47" name="מלבן 46"/>
              <p:cNvSpPr/>
              <p:nvPr/>
            </p:nvSpPr>
            <p:spPr>
              <a:xfrm>
                <a:off x="6786578" y="3929066"/>
                <a:ext cx="1285884" cy="1143008"/>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8" name="מלבן 47"/>
              <p:cNvSpPr/>
              <p:nvPr/>
            </p:nvSpPr>
            <p:spPr>
              <a:xfrm>
                <a:off x="7215206" y="4357694"/>
                <a:ext cx="1285884" cy="1143008"/>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50" name="מחבר ישר 49"/>
              <p:cNvCxnSpPr/>
              <p:nvPr/>
            </p:nvCxnSpPr>
            <p:spPr>
              <a:xfrm rot="16200000" flipH="1">
                <a:off x="8072462" y="3929066"/>
                <a:ext cx="428628"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מחבר ישר 50"/>
              <p:cNvCxnSpPr/>
              <p:nvPr/>
            </p:nvCxnSpPr>
            <p:spPr>
              <a:xfrm rot="16200000" flipH="1">
                <a:off x="6786578" y="5072074"/>
                <a:ext cx="428628"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מחבר ישר 51"/>
              <p:cNvCxnSpPr/>
              <p:nvPr/>
            </p:nvCxnSpPr>
            <p:spPr>
              <a:xfrm rot="16200000" flipH="1">
                <a:off x="6786578" y="3929066"/>
                <a:ext cx="428628"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מחבר ישר 52"/>
              <p:cNvCxnSpPr/>
              <p:nvPr/>
            </p:nvCxnSpPr>
            <p:spPr>
              <a:xfrm rot="16200000" flipH="1">
                <a:off x="8072462" y="5072074"/>
                <a:ext cx="428628" cy="428628"/>
              </a:xfrm>
              <a:prstGeom prst="line">
                <a:avLst/>
              </a:prstGeom>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33</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 Hamming Nearest Neighbor	</a:t>
            </a:r>
            <a:endParaRPr lang="he-IL" sz="4400" dirty="0" smtClean="0">
              <a:solidFill>
                <a:schemeClr val="accent2"/>
              </a:solidFill>
            </a:endParaRPr>
          </a:p>
        </p:txBody>
      </p:sp>
      <p:grpSp>
        <p:nvGrpSpPr>
          <p:cNvPr id="6" name="קבוצה 23"/>
          <p:cNvGrpSpPr/>
          <p:nvPr/>
        </p:nvGrpSpPr>
        <p:grpSpPr>
          <a:xfrm>
            <a:off x="179512" y="1440160"/>
            <a:ext cx="8929686" cy="2132856"/>
            <a:chOff x="214314" y="4725144"/>
            <a:chExt cx="8929686" cy="2132856"/>
          </a:xfrm>
        </p:grpSpPr>
        <p:grpSp>
          <p:nvGrpSpPr>
            <p:cNvPr id="8" name="קבוצה 29"/>
            <p:cNvGrpSpPr/>
            <p:nvPr/>
          </p:nvGrpSpPr>
          <p:grpSpPr>
            <a:xfrm>
              <a:off x="251520" y="5903893"/>
              <a:ext cx="8643998" cy="954107"/>
              <a:chOff x="285720" y="2714620"/>
              <a:chExt cx="8643998" cy="954107"/>
            </a:xfrm>
          </p:grpSpPr>
          <p:sp>
            <p:nvSpPr>
              <p:cNvPr id="32" name="TextBox 31"/>
              <p:cNvSpPr txBox="1"/>
              <p:nvPr/>
            </p:nvSpPr>
            <p:spPr>
              <a:xfrm>
                <a:off x="285720" y="2714620"/>
                <a:ext cx="8643998" cy="954107"/>
              </a:xfrm>
              <a:prstGeom prst="rect">
                <a:avLst/>
              </a:prstGeom>
              <a:noFill/>
            </p:spPr>
            <p:txBody>
              <a:bodyPr wrap="square" rtlCol="1">
                <a:spAutoFit/>
              </a:bodyPr>
              <a:lstStyle/>
              <a:p>
                <a:pPr algn="l" rtl="0"/>
                <a:r>
                  <a:rPr lang="en-US" sz="2800" dirty="0" smtClean="0"/>
                  <a:t> </a:t>
                </a:r>
                <a:r>
                  <a:rPr lang="en-US" sz="2800" dirty="0" smtClean="0"/>
                  <a:t>If                                                    then judge </a:t>
                </a:r>
                <a:r>
                  <a:rPr lang="en-US" sz="2800" dirty="0" err="1" smtClean="0"/>
                  <a:t>i</a:t>
                </a:r>
                <a:r>
                  <a:rPr lang="en-US" sz="2800" dirty="0" smtClean="0"/>
                  <a:t> can’t manipulate by choosing     instead of     .</a:t>
                </a:r>
              </a:p>
            </p:txBody>
          </p:sp>
          <p:graphicFrame>
            <p:nvGraphicFramePr>
              <p:cNvPr id="33" name="Object 6"/>
              <p:cNvGraphicFramePr>
                <a:graphicFrameLocks noChangeAspect="1"/>
              </p:cNvGraphicFramePr>
              <p:nvPr/>
            </p:nvGraphicFramePr>
            <p:xfrm>
              <a:off x="696020" y="2714632"/>
              <a:ext cx="4164012" cy="512762"/>
            </p:xfrm>
            <a:graphic>
              <a:graphicData uri="http://schemas.openxmlformats.org/presentationml/2006/ole">
                <p:oleObj spid="_x0000_s328711" name="משוואה" r:id="rId4" imgW="1815840" imgH="228600" progId="Equation.3">
                  <p:embed/>
                </p:oleObj>
              </a:graphicData>
            </a:graphic>
          </p:graphicFrame>
          <p:graphicFrame>
            <p:nvGraphicFramePr>
              <p:cNvPr id="34" name="Object 8"/>
              <p:cNvGraphicFramePr>
                <a:graphicFrameLocks noChangeAspect="1"/>
              </p:cNvGraphicFramePr>
              <p:nvPr/>
            </p:nvGraphicFramePr>
            <p:xfrm>
              <a:off x="3857620" y="3286124"/>
              <a:ext cx="320675" cy="371475"/>
            </p:xfrm>
            <a:graphic>
              <a:graphicData uri="http://schemas.openxmlformats.org/presentationml/2006/ole">
                <p:oleObj spid="_x0000_s328712" name="משוואה" r:id="rId5" imgW="139680" imgH="164880" progId="Equation.3">
                  <p:embed/>
                </p:oleObj>
              </a:graphicData>
            </a:graphic>
          </p:graphicFrame>
          <p:graphicFrame>
            <p:nvGraphicFramePr>
              <p:cNvPr id="35" name="Object 9"/>
              <p:cNvGraphicFramePr>
                <a:graphicFrameLocks noChangeAspect="1"/>
              </p:cNvGraphicFramePr>
              <p:nvPr/>
            </p:nvGraphicFramePr>
            <p:xfrm>
              <a:off x="5692785" y="3143248"/>
              <a:ext cx="379413" cy="455613"/>
            </p:xfrm>
            <a:graphic>
              <a:graphicData uri="http://schemas.openxmlformats.org/presentationml/2006/ole">
                <p:oleObj spid="_x0000_s328713" name="משוואה" r:id="rId6" imgW="164880" imgH="203040" progId="Equation.3">
                  <p:embed/>
                </p:oleObj>
              </a:graphicData>
            </a:graphic>
          </p:graphicFrame>
        </p:grpSp>
        <p:sp>
          <p:nvSpPr>
            <p:cNvPr id="19" name="מציין מיקום תוכן 2"/>
            <p:cNvSpPr txBox="1">
              <a:spLocks/>
            </p:cNvSpPr>
            <p:nvPr/>
          </p:nvSpPr>
          <p:spPr>
            <a:xfrm>
              <a:off x="214314" y="4775941"/>
              <a:ext cx="8929686" cy="1143008"/>
            </a:xfrm>
            <a:prstGeom prst="rect">
              <a:avLst/>
            </a:prstGeom>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Theorem 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For any set                                                       </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20" name="Object 8"/>
            <p:cNvGraphicFramePr>
              <a:graphicFrameLocks noChangeAspect="1"/>
            </p:cNvGraphicFramePr>
            <p:nvPr/>
          </p:nvGraphicFramePr>
          <p:xfrm>
            <a:off x="3857652" y="4725144"/>
            <a:ext cx="3979863" cy="550863"/>
          </p:xfrm>
          <a:graphic>
            <a:graphicData uri="http://schemas.openxmlformats.org/presentationml/2006/ole">
              <p:oleObj spid="_x0000_s328714" name="משוואה" r:id="rId7" imgW="1739880" imgH="241200" progId="Equation.3">
                <p:embed/>
              </p:oleObj>
            </a:graphicData>
          </a:graphic>
        </p:graphicFrame>
        <p:graphicFrame>
          <p:nvGraphicFramePr>
            <p:cNvPr id="21" name="Object 9"/>
            <p:cNvGraphicFramePr>
              <a:graphicFrameLocks noChangeAspect="1"/>
            </p:cNvGraphicFramePr>
            <p:nvPr/>
          </p:nvGraphicFramePr>
          <p:xfrm>
            <a:off x="604858" y="5276007"/>
            <a:ext cx="2324100" cy="522287"/>
          </p:xfrm>
          <a:graphic>
            <a:graphicData uri="http://schemas.openxmlformats.org/presentationml/2006/ole">
              <p:oleObj spid="_x0000_s328715" name="משוואה" r:id="rId8" imgW="1015920" imgH="228600" progId="Equation.3">
                <p:embed/>
              </p:oleObj>
            </a:graphicData>
          </a:graphic>
        </p:graphicFrame>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ציין מיקום של מספר שקופית 4"/>
          <p:cNvSpPr>
            <a:spLocks noGrp="1"/>
          </p:cNvSpPr>
          <p:nvPr>
            <p:ph type="sldNum" sz="quarter" idx="11"/>
          </p:nvPr>
        </p:nvSpPr>
        <p:spPr/>
        <p:txBody>
          <a:bodyPr/>
          <a:lstStyle/>
          <a:p>
            <a:fld id="{3CB52FAB-E67F-48DA-89EA-D9564EA370CB}" type="slidenum">
              <a:rPr lang="he-IL"/>
              <a:pPr/>
              <a:t>34</a:t>
            </a:fld>
            <a:endParaRPr lang="en-US"/>
          </a:p>
        </p:txBody>
      </p:sp>
      <p:sp>
        <p:nvSpPr>
          <p:cNvPr id="9" name="מציין מיקום של תאריך 5"/>
          <p:cNvSpPr>
            <a:spLocks noGrp="1"/>
          </p:cNvSpPr>
          <p:nvPr>
            <p:ph type="dt" sz="half" idx="12"/>
          </p:nvPr>
        </p:nvSpPr>
        <p:spPr/>
        <p:txBody>
          <a:bodyPr/>
          <a:lstStyle/>
          <a:p>
            <a:fld id="{D823CE66-967D-4EC5-8953-324D00B00A37}" type="datetime1">
              <a:rPr lang="en-US"/>
              <a:pPr/>
              <a:t>9/11/2011</a:t>
            </a:fld>
            <a:endParaRPr lang="en-US"/>
          </a:p>
        </p:txBody>
      </p:sp>
      <p:sp>
        <p:nvSpPr>
          <p:cNvPr id="64514" name="Rectangle 2"/>
          <p:cNvSpPr>
            <a:spLocks noGrp="1" noChangeArrowheads="1"/>
          </p:cNvSpPr>
          <p:nvPr>
            <p:ph type="title"/>
          </p:nvPr>
        </p:nvSpPr>
        <p:spPr>
          <a:xfrm>
            <a:off x="735013" y="685800"/>
            <a:ext cx="6686550" cy="1295400"/>
          </a:xfrm>
        </p:spPr>
        <p:txBody>
          <a:bodyPr>
            <a:normAutofit fontScale="90000"/>
          </a:bodyPr>
          <a:lstStyle/>
          <a:p>
            <a:pPr algn="ctr"/>
            <a:r>
              <a:rPr lang="en-US">
                <a:solidFill>
                  <a:schemeClr val="accent2"/>
                </a:solidFill>
              </a:rPr>
              <a:t>MIPE-</a:t>
            </a:r>
            <a:r>
              <a:rPr lang="en-US">
                <a:solidFill>
                  <a:schemeClr val="accent2"/>
                </a:solidFill>
                <a:latin typeface="Times New Roman" pitchFamily="18" charset="0"/>
                <a:cs typeface="Times New Roman" pitchFamily="18" charset="0"/>
              </a:rPr>
              <a:t>minimally infeasible</a:t>
            </a:r>
            <a:r>
              <a:rPr lang="he-IL">
                <a:solidFill>
                  <a:schemeClr val="accent2"/>
                </a:solidFill>
                <a:latin typeface="Times New Roman" pitchFamily="18" charset="0"/>
                <a:cs typeface="Times New Roman" pitchFamily="18" charset="0"/>
              </a:rPr>
              <a:t/>
            </a:r>
            <a:br>
              <a:rPr lang="he-IL">
                <a:solidFill>
                  <a:schemeClr val="accent2"/>
                </a:solidFill>
                <a:latin typeface="Times New Roman" pitchFamily="18" charset="0"/>
                <a:cs typeface="Times New Roman" pitchFamily="18" charset="0"/>
              </a:rPr>
            </a:br>
            <a:r>
              <a:rPr lang="en-US">
                <a:solidFill>
                  <a:schemeClr val="accent2"/>
                </a:solidFill>
                <a:latin typeface="Times New Roman" pitchFamily="18" charset="0"/>
                <a:cs typeface="Times New Roman" pitchFamily="18" charset="0"/>
              </a:rPr>
              <a:t>partial evaluation</a:t>
            </a:r>
            <a:r>
              <a:rPr lang="he-IL">
                <a:solidFill>
                  <a:schemeClr val="accent2"/>
                </a:solidFill>
                <a:latin typeface="CMTI12" charset="0"/>
              </a:rPr>
              <a:t/>
            </a:r>
            <a:br>
              <a:rPr lang="he-IL">
                <a:solidFill>
                  <a:schemeClr val="accent2"/>
                </a:solidFill>
                <a:latin typeface="CMTI12" charset="0"/>
              </a:rPr>
            </a:br>
            <a:endParaRPr lang="en-US">
              <a:solidFill>
                <a:schemeClr val="accent2"/>
              </a:solidFill>
              <a:latin typeface="CMTI12" charset="0"/>
            </a:endParaRPr>
          </a:p>
        </p:txBody>
      </p:sp>
      <p:sp>
        <p:nvSpPr>
          <p:cNvPr id="64515" name="Rectangle 3"/>
          <p:cNvSpPr>
            <a:spLocks noGrp="1" noChangeArrowheads="1"/>
          </p:cNvSpPr>
          <p:nvPr>
            <p:ph type="body" idx="1"/>
          </p:nvPr>
        </p:nvSpPr>
        <p:spPr>
          <a:xfrm>
            <a:off x="247650" y="1643050"/>
            <a:ext cx="8682068" cy="4114800"/>
          </a:xfrm>
        </p:spPr>
        <p:txBody>
          <a:bodyPr/>
          <a:lstStyle/>
          <a:p>
            <a:pPr marL="533400" indent="-533400" algn="l" rtl="0"/>
            <a:r>
              <a:rPr lang="en-US" dirty="0">
                <a:latin typeface="Times New Roman" pitchFamily="18" charset="0"/>
                <a:cs typeface="Times New Roman" pitchFamily="18" charset="0"/>
              </a:rPr>
              <a:t>Let             , a vector                     </a:t>
            </a:r>
            <a:r>
              <a:rPr lang="en-US" dirty="0" smtClean="0">
                <a:latin typeface="Times New Roman" pitchFamily="18" charset="0"/>
                <a:cs typeface="Times New Roman" pitchFamily="18" charset="0"/>
              </a:rPr>
              <a:t>         with </a:t>
            </a:r>
            <a:r>
              <a:rPr lang="en-US" dirty="0">
                <a:latin typeface="Times New Roman" pitchFamily="18" charset="0"/>
                <a:cs typeface="Times New Roman" pitchFamily="18" charset="0"/>
              </a:rPr>
              <a:t>entries for issues in </a:t>
            </a:r>
            <a:r>
              <a:rPr lang="en-US" dirty="0" smtClean="0">
                <a:latin typeface="Times New Roman" pitchFamily="18" charset="0"/>
                <a:cs typeface="Times New Roman" pitchFamily="18" charset="0"/>
              </a:rPr>
              <a:t>J only </a:t>
            </a:r>
            <a:r>
              <a:rPr lang="en-US" dirty="0">
                <a:latin typeface="Times New Roman" pitchFamily="18" charset="0"/>
                <a:cs typeface="Times New Roman" pitchFamily="18" charset="0"/>
              </a:rPr>
              <a:t>is a </a:t>
            </a:r>
            <a:r>
              <a:rPr lang="en-US" b="1" i="1" dirty="0" smtClean="0">
                <a:latin typeface="Times New Roman" pitchFamily="18" charset="0"/>
                <a:cs typeface="Times New Roman" pitchFamily="18" charset="0"/>
              </a:rPr>
              <a:t>J-evaluation</a:t>
            </a:r>
            <a:r>
              <a:rPr lang="en-US" dirty="0">
                <a:latin typeface="Times New Roman" pitchFamily="18" charset="0"/>
                <a:cs typeface="Times New Roman" pitchFamily="18" charset="0"/>
              </a:rPr>
              <a:t>.</a:t>
            </a:r>
          </a:p>
          <a:p>
            <a:pPr marL="533400" indent="-533400" algn="l" rtl="0"/>
            <a:r>
              <a:rPr lang="en-US" dirty="0">
                <a:latin typeface="Times New Roman" pitchFamily="18" charset="0"/>
                <a:cs typeface="Times New Roman" pitchFamily="18" charset="0"/>
              </a:rPr>
              <a:t>A </a:t>
            </a:r>
            <a:r>
              <a:rPr lang="en-US" b="1" dirty="0">
                <a:latin typeface="Times New Roman" pitchFamily="18" charset="0"/>
                <a:cs typeface="Times New Roman" pitchFamily="18" charset="0"/>
              </a:rPr>
              <a:t>MIPE </a:t>
            </a:r>
            <a:r>
              <a:rPr lang="en-US" dirty="0">
                <a:latin typeface="Times New Roman" pitchFamily="18" charset="0"/>
                <a:cs typeface="Times New Roman" pitchFamily="18" charset="0"/>
              </a:rPr>
              <a:t>is a </a:t>
            </a:r>
            <a:r>
              <a:rPr lang="en-US" dirty="0" smtClean="0">
                <a:latin typeface="Times New Roman" pitchFamily="18" charset="0"/>
                <a:cs typeface="Times New Roman" pitchFamily="18" charset="0"/>
              </a:rPr>
              <a:t>J-evaluation</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for some            which is infeasible, but such that every restriction of </a:t>
            </a:r>
            <a:r>
              <a:rPr lang="en-US" i="1" dirty="0">
                <a:latin typeface="Times New Roman" pitchFamily="18" charset="0"/>
                <a:cs typeface="Times New Roman" pitchFamily="18" charset="0"/>
              </a:rPr>
              <a:t>x </a:t>
            </a:r>
            <a:r>
              <a:rPr lang="en-US" dirty="0">
                <a:latin typeface="Times New Roman" pitchFamily="18" charset="0"/>
                <a:cs typeface="Times New Roman" pitchFamily="18" charset="0"/>
              </a:rPr>
              <a:t>to a proper subset of </a:t>
            </a:r>
            <a:r>
              <a:rPr lang="en-US" i="1" dirty="0" smtClean="0">
                <a:latin typeface="Times New Roman" pitchFamily="18" charset="0"/>
                <a:cs typeface="Times New Roman" pitchFamily="18" charset="0"/>
              </a:rPr>
              <a:t>J </a:t>
            </a:r>
            <a:r>
              <a:rPr lang="en-US" dirty="0">
                <a:latin typeface="Times New Roman" pitchFamily="18" charset="0"/>
                <a:cs typeface="Times New Roman" pitchFamily="18" charset="0"/>
              </a:rPr>
              <a:t>is feasible.  </a:t>
            </a:r>
            <a:endParaRPr lang="he-IL" dirty="0">
              <a:latin typeface="Times New Roman" pitchFamily="18" charset="0"/>
              <a:cs typeface="Times New Roman" pitchFamily="18" charset="0"/>
            </a:endParaRPr>
          </a:p>
        </p:txBody>
      </p:sp>
      <p:graphicFrame>
        <p:nvGraphicFramePr>
          <p:cNvPr id="64523" name="Object 11"/>
          <p:cNvGraphicFramePr>
            <a:graphicFrameLocks noChangeAspect="1"/>
          </p:cNvGraphicFramePr>
          <p:nvPr/>
        </p:nvGraphicFramePr>
        <p:xfrm>
          <a:off x="4286248" y="1658929"/>
          <a:ext cx="2941637" cy="627063"/>
        </p:xfrm>
        <a:graphic>
          <a:graphicData uri="http://schemas.openxmlformats.org/presentationml/2006/ole">
            <p:oleObj spid="_x0000_s174082" name="משוואה" r:id="rId4" imgW="1130040" imgH="241200" progId="Equation.3">
              <p:embed/>
            </p:oleObj>
          </a:graphicData>
        </a:graphic>
      </p:graphicFrame>
      <p:graphicFrame>
        <p:nvGraphicFramePr>
          <p:cNvPr id="64524" name="Object 12"/>
          <p:cNvGraphicFramePr>
            <a:graphicFrameLocks noChangeAspect="1"/>
          </p:cNvGraphicFramePr>
          <p:nvPr/>
        </p:nvGraphicFramePr>
        <p:xfrm>
          <a:off x="1636713" y="1731953"/>
          <a:ext cx="960437" cy="411163"/>
        </p:xfrm>
        <a:graphic>
          <a:graphicData uri="http://schemas.openxmlformats.org/presentationml/2006/ole">
            <p:oleObj spid="_x0000_s174083" name="משוואה" r:id="rId5" imgW="444240" imgH="190440" progId="Equation.3">
              <p:embed/>
            </p:oleObj>
          </a:graphicData>
        </a:graphic>
      </p:graphicFrame>
      <p:graphicFrame>
        <p:nvGraphicFramePr>
          <p:cNvPr id="64525" name="Object 13"/>
          <p:cNvGraphicFramePr>
            <a:graphicFrameLocks noChangeAspect="1"/>
          </p:cNvGraphicFramePr>
          <p:nvPr/>
        </p:nvGraphicFramePr>
        <p:xfrm>
          <a:off x="5173679" y="2763837"/>
          <a:ext cx="1684337" cy="593725"/>
        </p:xfrm>
        <a:graphic>
          <a:graphicData uri="http://schemas.openxmlformats.org/presentationml/2006/ole">
            <p:oleObj spid="_x0000_s174084" name="משוואה" r:id="rId6" imgW="647640" imgH="228600" progId="Equation.3">
              <p:embed/>
            </p:oleObj>
          </a:graphicData>
        </a:graphic>
      </p:graphicFrame>
      <p:graphicFrame>
        <p:nvGraphicFramePr>
          <p:cNvPr id="174086" name="Object 6"/>
          <p:cNvGraphicFramePr>
            <a:graphicFrameLocks noChangeAspect="1"/>
          </p:cNvGraphicFramePr>
          <p:nvPr/>
        </p:nvGraphicFramePr>
        <p:xfrm>
          <a:off x="2357422" y="3303589"/>
          <a:ext cx="960437" cy="411163"/>
        </p:xfrm>
        <a:graphic>
          <a:graphicData uri="http://schemas.openxmlformats.org/presentationml/2006/ole">
            <p:oleObj spid="_x0000_s174086" name="משוואה" r:id="rId7" imgW="444240" imgH="190440" progId="Equation.3">
              <p:embed/>
            </p:oleObj>
          </a:graphicData>
        </a:graphic>
      </p:graphicFrame>
      <p:graphicFrame>
        <p:nvGraphicFramePr>
          <p:cNvPr id="174087" name="Object 7"/>
          <p:cNvGraphicFramePr>
            <a:graphicFrameLocks noChangeAspect="1"/>
          </p:cNvGraphicFramePr>
          <p:nvPr/>
        </p:nvGraphicFramePr>
        <p:xfrm>
          <a:off x="785786" y="4786322"/>
          <a:ext cx="5881688" cy="660400"/>
        </p:xfrm>
        <a:graphic>
          <a:graphicData uri="http://schemas.openxmlformats.org/presentationml/2006/ole">
            <p:oleObj spid="_x0000_s174087" name="משוואה" r:id="rId8" imgW="2260440" imgH="253800" progId="Equation.3">
              <p:embed/>
            </p:oleObj>
          </a:graphicData>
        </a:graphic>
      </p:graphicFrame>
      <p:graphicFrame>
        <p:nvGraphicFramePr>
          <p:cNvPr id="174088" name="Object 8"/>
          <p:cNvGraphicFramePr>
            <a:graphicFrameLocks noChangeAspect="1"/>
          </p:cNvGraphicFramePr>
          <p:nvPr/>
        </p:nvGraphicFramePr>
        <p:xfrm>
          <a:off x="781056" y="5551506"/>
          <a:ext cx="4719638" cy="520700"/>
        </p:xfrm>
        <a:graphic>
          <a:graphicData uri="http://schemas.openxmlformats.org/presentationml/2006/ole">
            <p:oleObj spid="_x0000_s174088" name="משוואה" r:id="rId9" imgW="2184120" imgH="24120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35</a:t>
            </a:fld>
            <a:endParaRPr lang="he-IL"/>
          </a:p>
        </p:txBody>
      </p:sp>
      <p:sp>
        <p:nvSpPr>
          <p:cNvPr id="7" name="Rectangle 1034"/>
          <p:cNvSpPr txBox="1">
            <a:spLocks noChangeArrowheads="1"/>
          </p:cNvSpPr>
          <p:nvPr/>
        </p:nvSpPr>
        <p:spPr>
          <a:xfrm>
            <a:off x="214282" y="204774"/>
            <a:ext cx="8215370" cy="1295400"/>
          </a:xfrm>
          <a:prstGeom prst="rect">
            <a:avLst/>
          </a:prstGeom>
          <a:noFill/>
          <a:ln/>
        </p:spPr>
        <p:txBody>
          <a:bodyPr vert="horz" lIns="91440" tIns="45720" rIns="91440" bIns="45720" rtlCol="1" anchor="ctr">
            <a:normAutofit fontScale="97500"/>
          </a:bodyPr>
          <a:lstStyle/>
          <a:p>
            <a:pPr algn="l" rtl="0">
              <a:spcBef>
                <a:spcPct val="0"/>
              </a:spcBef>
            </a:pPr>
            <a:r>
              <a:rPr lang="en-US" sz="4400" dirty="0" smtClean="0">
                <a:solidFill>
                  <a:schemeClr val="accent2"/>
                </a:solidFill>
              </a:rPr>
              <a:t> Hamming Nearest Neighbor	</a:t>
            </a:r>
            <a:endParaRPr lang="he-IL" sz="4400" dirty="0" smtClean="0">
              <a:solidFill>
                <a:schemeClr val="accent2"/>
              </a:solidFill>
            </a:endParaRPr>
          </a:p>
        </p:txBody>
      </p:sp>
      <p:sp>
        <p:nvSpPr>
          <p:cNvPr id="18" name="TextBox 17"/>
          <p:cNvSpPr txBox="1"/>
          <p:nvPr/>
        </p:nvSpPr>
        <p:spPr>
          <a:xfrm>
            <a:off x="467544" y="1988840"/>
            <a:ext cx="7500990" cy="523220"/>
          </a:xfrm>
          <a:prstGeom prst="rect">
            <a:avLst/>
          </a:prstGeom>
          <a:noFill/>
        </p:spPr>
        <p:txBody>
          <a:bodyPr wrap="square" rtlCol="1">
            <a:spAutoFit/>
          </a:bodyPr>
          <a:lstStyle/>
          <a:p>
            <a:pPr algn="l" rtl="0"/>
            <a:r>
              <a:rPr lang="en-US" sz="2800" i="1" dirty="0" smtClean="0">
                <a:solidFill>
                  <a:srgbClr val="FF0000"/>
                </a:solidFill>
              </a:rPr>
              <a:t>What happens in intermediate cases?</a:t>
            </a:r>
            <a:endParaRPr lang="he-IL" sz="2800" i="1"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 name="מציין מיקום של מספר שקופית 5"/>
          <p:cNvSpPr>
            <a:spLocks noGrp="1"/>
          </p:cNvSpPr>
          <p:nvPr>
            <p:ph type="sldNum" sz="quarter" idx="11"/>
          </p:nvPr>
        </p:nvSpPr>
        <p:spPr/>
        <p:txBody>
          <a:bodyPr/>
          <a:lstStyle/>
          <a:p>
            <a:pPr>
              <a:defRPr/>
            </a:pPr>
            <a:fld id="{6419168E-D8EA-45C9-AA92-E63428A5DD10}" type="slidenum">
              <a:rPr lang="he-IL"/>
              <a:pPr>
                <a:defRPr/>
              </a:pPr>
              <a:t>36</a:t>
            </a:fld>
            <a:endParaRPr lang="en-US" dirty="0"/>
          </a:p>
        </p:txBody>
      </p:sp>
      <p:sp>
        <p:nvSpPr>
          <p:cNvPr id="45" name="מציין מיקום של תאריך 6"/>
          <p:cNvSpPr>
            <a:spLocks noGrp="1"/>
          </p:cNvSpPr>
          <p:nvPr>
            <p:ph type="dt" sz="quarter" idx="12"/>
          </p:nvPr>
        </p:nvSpPr>
        <p:spPr/>
        <p:txBody>
          <a:bodyPr/>
          <a:lstStyle/>
          <a:p>
            <a:pPr>
              <a:defRPr/>
            </a:pPr>
            <a:fld id="{622B2218-2EAF-4351-BB89-EFF4D2B1754A}" type="datetime1">
              <a:rPr lang="en-US" smtClean="0"/>
              <a:pPr>
                <a:defRPr/>
              </a:pPr>
              <a:t>9/11/2011</a:t>
            </a:fld>
            <a:endParaRPr lang="en-US" dirty="0"/>
          </a:p>
        </p:txBody>
      </p:sp>
      <p:sp>
        <p:nvSpPr>
          <p:cNvPr id="30724" name="Rectangle 2"/>
          <p:cNvSpPr>
            <a:spLocks noGrp="1" noChangeArrowheads="1"/>
          </p:cNvSpPr>
          <p:nvPr>
            <p:ph type="title"/>
          </p:nvPr>
        </p:nvSpPr>
        <p:spPr>
          <a:xfrm>
            <a:off x="90488" y="0"/>
            <a:ext cx="7102475" cy="1295400"/>
          </a:xfrm>
        </p:spPr>
        <p:txBody>
          <a:bodyPr/>
          <a:lstStyle/>
          <a:p>
            <a:pPr algn="ctr" rtl="0" eaLnBrk="1" hangingPunct="1"/>
            <a:r>
              <a:rPr lang="en-AU" dirty="0" smtClean="0">
                <a:solidFill>
                  <a:schemeClr val="accent2"/>
                </a:solidFill>
                <a:latin typeface="Times New Roman" pitchFamily="18" charset="0"/>
                <a:cs typeface="Times New Roman" pitchFamily="18" charset="0"/>
              </a:rPr>
              <a:t>Example</a:t>
            </a:r>
            <a:endParaRPr lang="en-US" dirty="0" smtClean="0">
              <a:solidFill>
                <a:schemeClr val="accent2"/>
              </a:solidFill>
              <a:latin typeface="Times New Roman" pitchFamily="18" charset="0"/>
              <a:cs typeface="Times New Roman" pitchFamily="18" charset="0"/>
            </a:endParaRPr>
          </a:p>
        </p:txBody>
      </p:sp>
      <p:graphicFrame>
        <p:nvGraphicFramePr>
          <p:cNvPr id="8" name="טבלה 7"/>
          <p:cNvGraphicFramePr>
            <a:graphicFrameLocks noGrp="1"/>
          </p:cNvGraphicFramePr>
          <p:nvPr/>
        </p:nvGraphicFramePr>
        <p:xfrm>
          <a:off x="2063768" y="1226855"/>
          <a:ext cx="4222743" cy="3646504"/>
        </p:xfrm>
        <a:graphic>
          <a:graphicData uri="http://schemas.openxmlformats.org/drawingml/2006/table">
            <a:tbl>
              <a:tblPr rtl="1" firstRow="1" bandRow="1">
                <a:tableStyleId>{5C22544A-7EE6-4342-B048-85BDC9FD1C3A}</a:tableStyleId>
              </a:tblPr>
              <a:tblGrid>
                <a:gridCol w="1175734"/>
                <a:gridCol w="1037065"/>
                <a:gridCol w="989000"/>
                <a:gridCol w="1020944"/>
              </a:tblGrid>
              <a:tr h="640080">
                <a:tc>
                  <a:txBody>
                    <a:bodyPr/>
                    <a:lstStyle/>
                    <a:p>
                      <a:pPr algn="ctr" rtl="0"/>
                      <a:r>
                        <a:rPr lang="en-US" dirty="0" smtClean="0">
                          <a:solidFill>
                            <a:schemeClr val="tx1"/>
                          </a:solidFill>
                          <a:latin typeface="Arial" pitchFamily="34" charset="0"/>
                          <a:cs typeface="Arial" pitchFamily="34" charset="0"/>
                        </a:rPr>
                        <a:t>(P</a:t>
                      </a:r>
                      <a:r>
                        <a:rPr lang="en-US" baseline="0" dirty="0" smtClean="0">
                          <a:solidFill>
                            <a:schemeClr val="tx1"/>
                          </a:solidFill>
                          <a:latin typeface="Arial" pitchFamily="34" charset="0"/>
                          <a:cs typeface="Arial" pitchFamily="34" charset="0"/>
                        </a:rPr>
                        <a:t> or q)s</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c>
                  <a:txBody>
                    <a:bodyPr/>
                    <a:lstStyle/>
                    <a:p>
                      <a:pPr algn="ctr" rtl="0"/>
                      <a:r>
                        <a:rPr lang="en-US" dirty="0" smtClean="0">
                          <a:solidFill>
                            <a:schemeClr val="tx1"/>
                          </a:solidFill>
                          <a:latin typeface="Arial" pitchFamily="34" charset="0"/>
                          <a:cs typeface="Arial" pitchFamily="34" charset="0"/>
                        </a:rPr>
                        <a:t>s</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c>
                  <a:txBody>
                    <a:bodyPr/>
                    <a:lstStyle/>
                    <a:p>
                      <a:pPr algn="ctr" rtl="0"/>
                      <a:r>
                        <a:rPr lang="en-US" dirty="0" smtClean="0">
                          <a:solidFill>
                            <a:schemeClr val="tx1"/>
                          </a:solidFill>
                          <a:latin typeface="Arial" pitchFamily="34" charset="0"/>
                          <a:cs typeface="Arial" pitchFamily="34" charset="0"/>
                        </a:rPr>
                        <a:t>q</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c>
                  <a:txBody>
                    <a:bodyPr/>
                    <a:lstStyle/>
                    <a:p>
                      <a:pPr algn="ctr" rtl="0"/>
                      <a:r>
                        <a:rPr lang="en-US" dirty="0" smtClean="0">
                          <a:solidFill>
                            <a:schemeClr val="tx1"/>
                          </a:solidFill>
                          <a:latin typeface="Arial" pitchFamily="34" charset="0"/>
                          <a:cs typeface="Arial" pitchFamily="34" charset="0"/>
                        </a:rPr>
                        <a:t>p</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r>
              <a:tr h="375803">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1</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 name="מציין מיקום של תאריך 6"/>
          <p:cNvSpPr>
            <a:spLocks noGrp="1"/>
          </p:cNvSpPr>
          <p:nvPr>
            <p:ph type="dt" sz="quarter" idx="12"/>
          </p:nvPr>
        </p:nvSpPr>
        <p:spPr/>
        <p:txBody>
          <a:bodyPr/>
          <a:lstStyle/>
          <a:p>
            <a:pPr>
              <a:defRPr/>
            </a:pPr>
            <a:fld id="{622B2218-2EAF-4351-BB89-EFF4D2B1754A}" type="datetime1">
              <a:rPr lang="en-US" smtClean="0"/>
              <a:pPr>
                <a:defRPr/>
              </a:pPr>
              <a:t>9/11/2011</a:t>
            </a:fld>
            <a:endParaRPr lang="en-US" dirty="0"/>
          </a:p>
        </p:txBody>
      </p:sp>
      <p:sp>
        <p:nvSpPr>
          <p:cNvPr id="30724" name="Rectangle 2"/>
          <p:cNvSpPr>
            <a:spLocks noGrp="1" noChangeArrowheads="1"/>
          </p:cNvSpPr>
          <p:nvPr>
            <p:ph type="title"/>
          </p:nvPr>
        </p:nvSpPr>
        <p:spPr>
          <a:xfrm>
            <a:off x="90488" y="0"/>
            <a:ext cx="7102475" cy="1295400"/>
          </a:xfrm>
        </p:spPr>
        <p:txBody>
          <a:bodyPr/>
          <a:lstStyle/>
          <a:p>
            <a:pPr algn="ctr" rtl="0" eaLnBrk="1" hangingPunct="1"/>
            <a:r>
              <a:rPr lang="en-AU" dirty="0" smtClean="0">
                <a:solidFill>
                  <a:schemeClr val="accent2"/>
                </a:solidFill>
                <a:latin typeface="Times New Roman" pitchFamily="18" charset="0"/>
                <a:cs typeface="Times New Roman" pitchFamily="18" charset="0"/>
              </a:rPr>
              <a:t>Example</a:t>
            </a:r>
            <a:endParaRPr lang="en-US" dirty="0" smtClean="0">
              <a:solidFill>
                <a:schemeClr val="accent2"/>
              </a:solidFill>
              <a:latin typeface="Times New Roman" pitchFamily="18" charset="0"/>
              <a:cs typeface="Times New Roman" pitchFamily="18" charset="0"/>
            </a:endParaRPr>
          </a:p>
        </p:txBody>
      </p:sp>
      <p:graphicFrame>
        <p:nvGraphicFramePr>
          <p:cNvPr id="8" name="טבלה 7"/>
          <p:cNvGraphicFramePr>
            <a:graphicFrameLocks noGrp="1"/>
          </p:cNvGraphicFramePr>
          <p:nvPr/>
        </p:nvGraphicFramePr>
        <p:xfrm>
          <a:off x="2063768" y="1226855"/>
          <a:ext cx="4222743" cy="3646504"/>
        </p:xfrm>
        <a:graphic>
          <a:graphicData uri="http://schemas.openxmlformats.org/drawingml/2006/table">
            <a:tbl>
              <a:tblPr rtl="1" firstRow="1" bandRow="1">
                <a:tableStyleId>{5C22544A-7EE6-4342-B048-85BDC9FD1C3A}</a:tableStyleId>
              </a:tblPr>
              <a:tblGrid>
                <a:gridCol w="1175734"/>
                <a:gridCol w="1037065"/>
                <a:gridCol w="989000"/>
                <a:gridCol w="1020944"/>
              </a:tblGrid>
              <a:tr h="640080">
                <a:tc>
                  <a:txBody>
                    <a:bodyPr/>
                    <a:lstStyle/>
                    <a:p>
                      <a:pPr algn="ctr" rtl="0"/>
                      <a:r>
                        <a:rPr lang="en-US" dirty="0" smtClean="0">
                          <a:solidFill>
                            <a:schemeClr val="tx1"/>
                          </a:solidFill>
                          <a:latin typeface="Arial" pitchFamily="34" charset="0"/>
                          <a:cs typeface="Arial" pitchFamily="34" charset="0"/>
                        </a:rPr>
                        <a:t>(p</a:t>
                      </a:r>
                      <a:r>
                        <a:rPr lang="en-US" baseline="0" dirty="0" smtClean="0">
                          <a:solidFill>
                            <a:schemeClr val="tx1"/>
                          </a:solidFill>
                          <a:latin typeface="Arial" pitchFamily="34" charset="0"/>
                          <a:cs typeface="Arial" pitchFamily="34" charset="0"/>
                        </a:rPr>
                        <a:t> or q)s</a:t>
                      </a:r>
                    </a:p>
                    <a:p>
                      <a:pPr algn="ctr" rtl="0"/>
                      <a:r>
                        <a:rPr lang="en-US" baseline="0" dirty="0" smtClean="0">
                          <a:solidFill>
                            <a:schemeClr val="tx1"/>
                          </a:solidFill>
                          <a:latin typeface="Arial" pitchFamily="34" charset="0"/>
                          <a:cs typeface="Arial" pitchFamily="34" charset="0"/>
                        </a:rPr>
                        <a:t>3</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c>
                  <a:txBody>
                    <a:bodyPr/>
                    <a:lstStyle/>
                    <a:p>
                      <a:pPr algn="ctr" rtl="0"/>
                      <a:r>
                        <a:rPr lang="en-US" dirty="0" smtClean="0">
                          <a:solidFill>
                            <a:schemeClr val="tx1"/>
                          </a:solidFill>
                          <a:latin typeface="Arial" pitchFamily="34" charset="0"/>
                          <a:cs typeface="Arial" pitchFamily="34" charset="0"/>
                        </a:rPr>
                        <a:t>s</a:t>
                      </a:r>
                    </a:p>
                    <a:p>
                      <a:pPr algn="ctr" rtl="0"/>
                      <a:r>
                        <a:rPr lang="en-US" dirty="0" smtClean="0">
                          <a:solidFill>
                            <a:schemeClr val="tx1"/>
                          </a:solidFill>
                          <a:latin typeface="Arial" pitchFamily="34" charset="0"/>
                          <a:cs typeface="Arial" pitchFamily="34" charset="0"/>
                        </a:rPr>
                        <a:t>4</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c>
                  <a:txBody>
                    <a:bodyPr/>
                    <a:lstStyle/>
                    <a:p>
                      <a:pPr algn="ctr" rtl="0"/>
                      <a:r>
                        <a:rPr lang="en-US" dirty="0" smtClean="0">
                          <a:solidFill>
                            <a:schemeClr val="tx1"/>
                          </a:solidFill>
                          <a:latin typeface="Arial" pitchFamily="34" charset="0"/>
                          <a:cs typeface="Arial" pitchFamily="34" charset="0"/>
                        </a:rPr>
                        <a:t>q</a:t>
                      </a:r>
                    </a:p>
                    <a:p>
                      <a:pPr algn="ctr" rtl="0"/>
                      <a:r>
                        <a:rPr lang="en-US" dirty="0" smtClean="0">
                          <a:solidFill>
                            <a:schemeClr val="tx1"/>
                          </a:solidFill>
                          <a:latin typeface="Arial" pitchFamily="34" charset="0"/>
                          <a:cs typeface="Arial" pitchFamily="34" charset="0"/>
                        </a:rPr>
                        <a:t>2</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c>
                  <a:txBody>
                    <a:bodyPr/>
                    <a:lstStyle/>
                    <a:p>
                      <a:pPr algn="ctr" rtl="0"/>
                      <a:r>
                        <a:rPr lang="en-US" dirty="0" smtClean="0">
                          <a:solidFill>
                            <a:schemeClr val="tx1"/>
                          </a:solidFill>
                          <a:latin typeface="Arial" pitchFamily="34" charset="0"/>
                          <a:cs typeface="Arial" pitchFamily="34" charset="0"/>
                        </a:rPr>
                        <a:t>p</a:t>
                      </a:r>
                    </a:p>
                    <a:p>
                      <a:pPr algn="ctr" rtl="0"/>
                      <a:r>
                        <a:rPr lang="en-US" dirty="0" smtClean="0">
                          <a:solidFill>
                            <a:schemeClr val="tx1"/>
                          </a:solidFill>
                          <a:latin typeface="Arial" pitchFamily="34" charset="0"/>
                          <a:cs typeface="Arial" pitchFamily="34" charset="0"/>
                        </a:rPr>
                        <a:t>2</a:t>
                      </a:r>
                      <a:endParaRPr lang="he-IL" dirty="0">
                        <a:solidFill>
                          <a:schemeClr val="tx1"/>
                        </a:solidFill>
                        <a:latin typeface="Arial" pitchFamily="34" charset="0"/>
                        <a:cs typeface="Arial" pitchFamily="34" charset="0"/>
                      </a:endParaRPr>
                    </a:p>
                  </a:txBody>
                  <a:tcPr anchor="ctr">
                    <a:solidFill>
                      <a:schemeClr val="accent6">
                        <a:lumMod val="20000"/>
                        <a:lumOff val="80000"/>
                      </a:schemeClr>
                    </a:solidFill>
                  </a:tcPr>
                </a:tc>
              </a:tr>
              <a:tr h="375803">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he-IL" dirty="0" smtClean="0">
                          <a:latin typeface="Arial" pitchFamily="34" charset="0"/>
                          <a:cs typeface="Arial" pitchFamily="34" charset="0"/>
                        </a:rPr>
                        <a:t>1</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0</a:t>
                      </a:r>
                      <a:endParaRPr lang="he-IL" dirty="0">
                        <a:latin typeface="Arial" pitchFamily="34" charset="0"/>
                        <a:cs typeface="Arial" pitchFamily="34" charset="0"/>
                      </a:endParaRPr>
                    </a:p>
                  </a:txBody>
                  <a:tcPr anchor="ctr"/>
                </a:tc>
              </a:tr>
              <a:tr h="375803">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c>
                  <a:txBody>
                    <a:bodyPr/>
                    <a:lstStyle/>
                    <a:p>
                      <a:pPr algn="ctr" rtl="0"/>
                      <a:r>
                        <a:rPr lang="en-US" dirty="0" smtClean="0">
                          <a:latin typeface="Arial" pitchFamily="34" charset="0"/>
                          <a:cs typeface="Arial" pitchFamily="34" charset="0"/>
                        </a:rPr>
                        <a:t>1</a:t>
                      </a:r>
                      <a:endParaRPr lang="he-IL" dirty="0">
                        <a:latin typeface="Arial" pitchFamily="34" charset="0"/>
                        <a:cs typeface="Arial" pitchFamily="34" charset="0"/>
                      </a:endParaRPr>
                    </a:p>
                  </a:txBody>
                  <a:tcPr anchor="ctr"/>
                </a:tc>
              </a:tr>
            </a:tbl>
          </a:graphicData>
        </a:graphic>
      </p:graphicFrame>
      <p:sp>
        <p:nvSpPr>
          <p:cNvPr id="6" name="TextBox 5"/>
          <p:cNvSpPr txBox="1"/>
          <p:nvPr/>
        </p:nvSpPr>
        <p:spPr>
          <a:xfrm>
            <a:off x="142844" y="1488032"/>
            <a:ext cx="2500330" cy="369332"/>
          </a:xfrm>
          <a:prstGeom prst="rect">
            <a:avLst/>
          </a:prstGeom>
          <a:noFill/>
        </p:spPr>
        <p:txBody>
          <a:bodyPr wrap="square" rtlCol="1">
            <a:spAutoFit/>
          </a:bodyPr>
          <a:lstStyle/>
          <a:p>
            <a:pPr algn="l"/>
            <a:r>
              <a:rPr lang="en-US" dirty="0" smtClean="0"/>
              <a:t>Weighted columns:</a:t>
            </a:r>
            <a:endParaRPr lang="he-IL" dirty="0"/>
          </a:p>
        </p:txBody>
      </p:sp>
      <p:sp>
        <p:nvSpPr>
          <p:cNvPr id="9" name="TextBox 8"/>
          <p:cNvSpPr txBox="1"/>
          <p:nvPr/>
        </p:nvSpPr>
        <p:spPr>
          <a:xfrm>
            <a:off x="857224" y="3786190"/>
            <a:ext cx="1500198" cy="369332"/>
          </a:xfrm>
          <a:prstGeom prst="rect">
            <a:avLst/>
          </a:prstGeom>
          <a:noFill/>
        </p:spPr>
        <p:txBody>
          <a:bodyPr wrap="square" rtlCol="1">
            <a:spAutoFit/>
          </a:bodyPr>
          <a:lstStyle/>
          <a:p>
            <a:pPr algn="l" rtl="0"/>
            <a:r>
              <a:rPr lang="en-US" dirty="0" smtClean="0">
                <a:solidFill>
                  <a:srgbClr val="0070C0"/>
                </a:solidFill>
              </a:rPr>
              <a:t>My opinion</a:t>
            </a:r>
            <a:r>
              <a:rPr lang="en-US" dirty="0" smtClean="0">
                <a:solidFill>
                  <a:schemeClr val="tx2"/>
                </a:solidFill>
              </a:rPr>
              <a:t>:    </a:t>
            </a:r>
            <a:endParaRPr lang="he-IL" dirty="0">
              <a:solidFill>
                <a:schemeClr val="tx2"/>
              </a:solidFill>
            </a:endParaRPr>
          </a:p>
        </p:txBody>
      </p:sp>
      <p:grpSp>
        <p:nvGrpSpPr>
          <p:cNvPr id="26" name="קבוצה 25"/>
          <p:cNvGrpSpPr/>
          <p:nvPr/>
        </p:nvGrpSpPr>
        <p:grpSpPr>
          <a:xfrm>
            <a:off x="642910" y="4786322"/>
            <a:ext cx="5643602" cy="520700"/>
            <a:chOff x="642910" y="4786322"/>
            <a:chExt cx="5643602" cy="520700"/>
          </a:xfrm>
        </p:grpSpPr>
        <p:graphicFrame>
          <p:nvGraphicFramePr>
            <p:cNvPr id="221186" name="Object 2"/>
            <p:cNvGraphicFramePr>
              <a:graphicFrameLocks noChangeAspect="1"/>
            </p:cNvGraphicFramePr>
            <p:nvPr/>
          </p:nvGraphicFramePr>
          <p:xfrm>
            <a:off x="642910" y="4786322"/>
            <a:ext cx="1423987" cy="520700"/>
          </p:xfrm>
          <a:graphic>
            <a:graphicData uri="http://schemas.openxmlformats.org/presentationml/2006/ole">
              <p:oleObj spid="_x0000_s221186" name="משוואה" r:id="rId4" imgW="622080" imgH="228600" progId="Equation.3">
                <p:embed/>
              </p:oleObj>
            </a:graphicData>
          </a:graphic>
        </p:graphicFrame>
        <p:sp>
          <p:nvSpPr>
            <p:cNvPr id="12" name="TextBox 11"/>
            <p:cNvSpPr txBox="1"/>
            <p:nvPr/>
          </p:nvSpPr>
          <p:spPr>
            <a:xfrm>
              <a:off x="2428860" y="4857760"/>
              <a:ext cx="3857652" cy="369332"/>
            </a:xfrm>
            <a:prstGeom prst="rect">
              <a:avLst/>
            </a:prstGeom>
            <a:noFill/>
          </p:spPr>
          <p:txBody>
            <a:bodyPr wrap="square" rtlCol="1">
              <a:spAutoFit/>
            </a:bodyPr>
            <a:lstStyle/>
            <a:p>
              <a:pPr algn="l" rtl="0"/>
              <a:r>
                <a:rPr lang="en-US" dirty="0" smtClean="0">
                  <a:latin typeface="Arial" pitchFamily="34" charset="0"/>
                  <a:cs typeface="Arial" pitchFamily="34" charset="0"/>
                </a:rPr>
                <a:t>1	 0	   1                0</a:t>
              </a:r>
              <a:endParaRPr lang="he-IL" dirty="0">
                <a:latin typeface="Arial" pitchFamily="34" charset="0"/>
                <a:cs typeface="Arial" pitchFamily="34" charset="0"/>
              </a:endParaRPr>
            </a:p>
          </p:txBody>
        </p:sp>
      </p:grpSp>
      <p:graphicFrame>
        <p:nvGraphicFramePr>
          <p:cNvPr id="15" name="טבלה 14"/>
          <p:cNvGraphicFramePr>
            <a:graphicFrameLocks noGrp="1"/>
          </p:cNvGraphicFramePr>
          <p:nvPr/>
        </p:nvGraphicFramePr>
        <p:xfrm>
          <a:off x="571472" y="1928802"/>
          <a:ext cx="333356" cy="3077864"/>
        </p:xfrm>
        <a:graphic>
          <a:graphicData uri="http://schemas.openxmlformats.org/drawingml/2006/table">
            <a:tbl>
              <a:tblPr rtl="1">
                <a:tableStyleId>{5C22544A-7EE6-4342-B048-85BDC9FD1C3A}</a:tableStyleId>
              </a:tblPr>
              <a:tblGrid>
                <a:gridCol w="333356"/>
              </a:tblGrid>
              <a:tr h="384733">
                <a:tc>
                  <a:txBody>
                    <a:bodyPr/>
                    <a:lstStyle/>
                    <a:p>
                      <a:pPr rtl="1"/>
                      <a:r>
                        <a:rPr lang="en-US" dirty="0" smtClean="0">
                          <a:solidFill>
                            <a:srgbClr val="FF0000"/>
                          </a:solidFill>
                        </a:rPr>
                        <a:t>6</a:t>
                      </a:r>
                      <a:endParaRPr lang="he-IL" dirty="0">
                        <a:solidFill>
                          <a:srgbClr val="FF0000"/>
                        </a:solidFill>
                      </a:endParaRPr>
                    </a:p>
                  </a:txBody>
                  <a:tcPr>
                    <a:noFill/>
                  </a:tcPr>
                </a:tc>
              </a:tr>
              <a:tr h="384733">
                <a:tc>
                  <a:txBody>
                    <a:bodyPr/>
                    <a:lstStyle/>
                    <a:p>
                      <a:pPr rtl="1"/>
                      <a:r>
                        <a:rPr lang="en-US" dirty="0" smtClean="0">
                          <a:solidFill>
                            <a:srgbClr val="FF0000"/>
                          </a:solidFill>
                        </a:rPr>
                        <a:t>8</a:t>
                      </a:r>
                      <a:endParaRPr lang="he-IL" dirty="0">
                        <a:solidFill>
                          <a:srgbClr val="FF0000"/>
                        </a:solidFill>
                      </a:endParaRPr>
                    </a:p>
                  </a:txBody>
                  <a:tcPr>
                    <a:noFill/>
                  </a:tcPr>
                </a:tc>
              </a:tr>
              <a:tr h="384733">
                <a:tc>
                  <a:txBody>
                    <a:bodyPr/>
                    <a:lstStyle/>
                    <a:p>
                      <a:pPr rtl="1"/>
                      <a:r>
                        <a:rPr lang="en-US" dirty="0" smtClean="0">
                          <a:solidFill>
                            <a:srgbClr val="FF0000"/>
                          </a:solidFill>
                        </a:rPr>
                        <a:t>4</a:t>
                      </a:r>
                      <a:endParaRPr lang="he-IL" dirty="0">
                        <a:solidFill>
                          <a:srgbClr val="FF0000"/>
                        </a:solidFill>
                      </a:endParaRPr>
                    </a:p>
                  </a:txBody>
                  <a:tcPr>
                    <a:noFill/>
                  </a:tcPr>
                </a:tc>
              </a:tr>
              <a:tr h="384733">
                <a:tc>
                  <a:txBody>
                    <a:bodyPr/>
                    <a:lstStyle/>
                    <a:p>
                      <a:pPr rtl="1"/>
                      <a:r>
                        <a:rPr lang="en-US" dirty="0" smtClean="0">
                          <a:solidFill>
                            <a:srgbClr val="FF0000"/>
                          </a:solidFill>
                        </a:rPr>
                        <a:t>6</a:t>
                      </a:r>
                      <a:endParaRPr lang="he-IL" dirty="0">
                        <a:solidFill>
                          <a:srgbClr val="FF0000"/>
                        </a:solidFill>
                      </a:endParaRPr>
                    </a:p>
                  </a:txBody>
                  <a:tcPr>
                    <a:noFill/>
                  </a:tcPr>
                </a:tc>
              </a:tr>
              <a:tr h="384733">
                <a:tc>
                  <a:txBody>
                    <a:bodyPr/>
                    <a:lstStyle/>
                    <a:p>
                      <a:pPr rtl="1"/>
                      <a:r>
                        <a:rPr lang="en-US" dirty="0" smtClean="0">
                          <a:solidFill>
                            <a:srgbClr val="FF0000"/>
                          </a:solidFill>
                        </a:rPr>
                        <a:t>2</a:t>
                      </a:r>
                      <a:endParaRPr lang="he-IL" dirty="0">
                        <a:solidFill>
                          <a:srgbClr val="FF0000"/>
                        </a:solidFill>
                      </a:endParaRPr>
                    </a:p>
                  </a:txBody>
                  <a:tcPr>
                    <a:noFill/>
                  </a:tcPr>
                </a:tc>
              </a:tr>
              <a:tr h="384733">
                <a:tc>
                  <a:txBody>
                    <a:bodyPr/>
                    <a:lstStyle/>
                    <a:p>
                      <a:pPr rtl="1"/>
                      <a:r>
                        <a:rPr lang="en-US" dirty="0" smtClean="0">
                          <a:solidFill>
                            <a:srgbClr val="FF0000"/>
                          </a:solidFill>
                        </a:rPr>
                        <a:t>3</a:t>
                      </a:r>
                      <a:endParaRPr lang="he-IL" dirty="0">
                        <a:solidFill>
                          <a:srgbClr val="FF0000"/>
                        </a:solidFill>
                      </a:endParaRPr>
                    </a:p>
                  </a:txBody>
                  <a:tcPr>
                    <a:noFill/>
                  </a:tcPr>
                </a:tc>
              </a:tr>
              <a:tr h="384733">
                <a:tc>
                  <a:txBody>
                    <a:bodyPr/>
                    <a:lstStyle/>
                    <a:p>
                      <a:pPr rtl="1"/>
                      <a:r>
                        <a:rPr lang="en-US" dirty="0" smtClean="0">
                          <a:solidFill>
                            <a:srgbClr val="FF0000"/>
                          </a:solidFill>
                        </a:rPr>
                        <a:t>7</a:t>
                      </a:r>
                      <a:endParaRPr lang="he-IL" dirty="0">
                        <a:solidFill>
                          <a:srgbClr val="FF0000"/>
                        </a:solidFill>
                      </a:endParaRPr>
                    </a:p>
                  </a:txBody>
                  <a:tcPr>
                    <a:noFill/>
                  </a:tcPr>
                </a:tc>
              </a:tr>
              <a:tr h="384733">
                <a:tc>
                  <a:txBody>
                    <a:bodyPr/>
                    <a:lstStyle/>
                    <a:p>
                      <a:pPr rtl="1"/>
                      <a:r>
                        <a:rPr lang="en-US" dirty="0" smtClean="0">
                          <a:solidFill>
                            <a:srgbClr val="FF0000"/>
                          </a:solidFill>
                        </a:rPr>
                        <a:t>5</a:t>
                      </a:r>
                      <a:endParaRPr lang="he-IL" dirty="0">
                        <a:solidFill>
                          <a:srgbClr val="FF0000"/>
                        </a:solidFill>
                      </a:endParaRPr>
                    </a:p>
                  </a:txBody>
                  <a:tcPr>
                    <a:noFill/>
                  </a:tcPr>
                </a:tc>
              </a:tr>
            </a:tbl>
          </a:graphicData>
        </a:graphic>
      </p:graphicFrame>
      <p:grpSp>
        <p:nvGrpSpPr>
          <p:cNvPr id="27" name="קבוצה 26"/>
          <p:cNvGrpSpPr/>
          <p:nvPr/>
        </p:nvGrpSpPr>
        <p:grpSpPr>
          <a:xfrm>
            <a:off x="84118" y="5143512"/>
            <a:ext cx="6202394" cy="520700"/>
            <a:chOff x="84118" y="5143512"/>
            <a:chExt cx="6202394" cy="520700"/>
          </a:xfrm>
        </p:grpSpPr>
        <p:graphicFrame>
          <p:nvGraphicFramePr>
            <p:cNvPr id="221187" name="Object 3"/>
            <p:cNvGraphicFramePr>
              <a:graphicFrameLocks noChangeAspect="1"/>
            </p:cNvGraphicFramePr>
            <p:nvPr/>
          </p:nvGraphicFramePr>
          <p:xfrm>
            <a:off x="84118" y="5143512"/>
            <a:ext cx="1773238" cy="520700"/>
          </p:xfrm>
          <a:graphic>
            <a:graphicData uri="http://schemas.openxmlformats.org/presentationml/2006/ole">
              <p:oleObj spid="_x0000_s221187" name="משוואה" r:id="rId5" imgW="774360" imgH="228600" progId="Equation.3">
                <p:embed/>
              </p:oleObj>
            </a:graphicData>
          </a:graphic>
        </p:graphicFrame>
        <p:sp>
          <p:nvSpPr>
            <p:cNvPr id="16" name="TextBox 15"/>
            <p:cNvSpPr txBox="1"/>
            <p:nvPr/>
          </p:nvSpPr>
          <p:spPr>
            <a:xfrm>
              <a:off x="2428860" y="5202808"/>
              <a:ext cx="3857652" cy="369332"/>
            </a:xfrm>
            <a:prstGeom prst="rect">
              <a:avLst/>
            </a:prstGeom>
            <a:noFill/>
          </p:spPr>
          <p:txBody>
            <a:bodyPr wrap="square" rtlCol="1">
              <a:spAutoFit/>
            </a:bodyPr>
            <a:lstStyle/>
            <a:p>
              <a:pPr algn="l" rtl="0"/>
              <a:r>
                <a:rPr lang="en-US" dirty="0" smtClean="0">
                  <a:latin typeface="Arial" pitchFamily="34" charset="0"/>
                  <a:cs typeface="Arial" pitchFamily="34" charset="0"/>
                </a:rPr>
                <a:t>1	 1	   1                0</a:t>
              </a:r>
              <a:endParaRPr lang="he-IL" dirty="0">
                <a:latin typeface="Arial" pitchFamily="34" charset="0"/>
                <a:cs typeface="Arial" pitchFamily="34" charset="0"/>
              </a:endParaRPr>
            </a:p>
          </p:txBody>
        </p:sp>
      </p:grpSp>
      <p:graphicFrame>
        <p:nvGraphicFramePr>
          <p:cNvPr id="17" name="טבלה 16"/>
          <p:cNvGraphicFramePr>
            <a:graphicFrameLocks noGrp="1"/>
          </p:cNvGraphicFramePr>
          <p:nvPr/>
        </p:nvGraphicFramePr>
        <p:xfrm>
          <a:off x="71406" y="1922772"/>
          <a:ext cx="333356" cy="3077864"/>
        </p:xfrm>
        <a:graphic>
          <a:graphicData uri="http://schemas.openxmlformats.org/drawingml/2006/table">
            <a:tbl>
              <a:tblPr rtl="1">
                <a:tableStyleId>{5C22544A-7EE6-4342-B048-85BDC9FD1C3A}</a:tableStyleId>
              </a:tblPr>
              <a:tblGrid>
                <a:gridCol w="333356"/>
              </a:tblGrid>
              <a:tr h="384733">
                <a:tc>
                  <a:txBody>
                    <a:bodyPr/>
                    <a:lstStyle/>
                    <a:p>
                      <a:pPr rtl="1"/>
                      <a:r>
                        <a:rPr lang="en-US" dirty="0" smtClean="0">
                          <a:solidFill>
                            <a:srgbClr val="00B050"/>
                          </a:solidFill>
                        </a:rPr>
                        <a:t>8</a:t>
                      </a:r>
                      <a:endParaRPr lang="he-IL" dirty="0">
                        <a:solidFill>
                          <a:srgbClr val="00B050"/>
                        </a:solidFill>
                      </a:endParaRPr>
                    </a:p>
                  </a:txBody>
                  <a:tcPr>
                    <a:noFill/>
                  </a:tcPr>
                </a:tc>
              </a:tr>
              <a:tr h="384733">
                <a:tc>
                  <a:txBody>
                    <a:bodyPr/>
                    <a:lstStyle/>
                    <a:p>
                      <a:pPr rtl="1"/>
                      <a:r>
                        <a:rPr lang="en-US" dirty="0" smtClean="0">
                          <a:solidFill>
                            <a:srgbClr val="00B050"/>
                          </a:solidFill>
                        </a:rPr>
                        <a:t>6</a:t>
                      </a:r>
                      <a:endParaRPr lang="he-IL" dirty="0">
                        <a:solidFill>
                          <a:srgbClr val="00B050"/>
                        </a:solidFill>
                      </a:endParaRPr>
                    </a:p>
                  </a:txBody>
                  <a:tcPr>
                    <a:noFill/>
                  </a:tcPr>
                </a:tc>
              </a:tr>
              <a:tr h="384733">
                <a:tc>
                  <a:txBody>
                    <a:bodyPr/>
                    <a:lstStyle/>
                    <a:p>
                      <a:pPr rtl="1"/>
                      <a:r>
                        <a:rPr lang="en-US" dirty="0" smtClean="0">
                          <a:solidFill>
                            <a:srgbClr val="00B050"/>
                          </a:solidFill>
                        </a:rPr>
                        <a:t>6</a:t>
                      </a:r>
                      <a:endParaRPr lang="he-IL" dirty="0">
                        <a:solidFill>
                          <a:srgbClr val="00B050"/>
                        </a:solidFill>
                      </a:endParaRPr>
                    </a:p>
                  </a:txBody>
                  <a:tcPr>
                    <a:noFill/>
                  </a:tcPr>
                </a:tc>
              </a:tr>
              <a:tr h="384733">
                <a:tc>
                  <a:txBody>
                    <a:bodyPr/>
                    <a:lstStyle/>
                    <a:p>
                      <a:pPr rtl="1"/>
                      <a:r>
                        <a:rPr lang="en-US" dirty="0" smtClean="0">
                          <a:solidFill>
                            <a:srgbClr val="00B050"/>
                          </a:solidFill>
                        </a:rPr>
                        <a:t>4</a:t>
                      </a:r>
                      <a:endParaRPr lang="he-IL" dirty="0">
                        <a:solidFill>
                          <a:srgbClr val="00B050"/>
                        </a:solidFill>
                      </a:endParaRPr>
                    </a:p>
                  </a:txBody>
                  <a:tcPr>
                    <a:noFill/>
                  </a:tcPr>
                </a:tc>
              </a:tr>
              <a:tr h="384733">
                <a:tc>
                  <a:txBody>
                    <a:bodyPr/>
                    <a:lstStyle/>
                    <a:p>
                      <a:pPr rtl="1"/>
                      <a:r>
                        <a:rPr lang="en-US" dirty="0" smtClean="0">
                          <a:solidFill>
                            <a:srgbClr val="00B050"/>
                          </a:solidFill>
                        </a:rPr>
                        <a:t>4</a:t>
                      </a:r>
                      <a:endParaRPr lang="he-IL" dirty="0">
                        <a:solidFill>
                          <a:srgbClr val="00B050"/>
                        </a:solidFill>
                      </a:endParaRPr>
                    </a:p>
                  </a:txBody>
                  <a:tcPr>
                    <a:noFill/>
                  </a:tcPr>
                </a:tc>
              </a:tr>
              <a:tr h="384733">
                <a:tc>
                  <a:txBody>
                    <a:bodyPr/>
                    <a:lstStyle/>
                    <a:p>
                      <a:pPr rtl="1"/>
                      <a:r>
                        <a:rPr lang="en-US" dirty="0" smtClean="0">
                          <a:solidFill>
                            <a:srgbClr val="00B050"/>
                          </a:solidFill>
                        </a:rPr>
                        <a:t>5</a:t>
                      </a:r>
                      <a:endParaRPr lang="he-IL" dirty="0">
                        <a:solidFill>
                          <a:srgbClr val="00B050"/>
                        </a:solidFill>
                      </a:endParaRPr>
                    </a:p>
                  </a:txBody>
                  <a:tcPr>
                    <a:noFill/>
                  </a:tcPr>
                </a:tc>
              </a:tr>
              <a:tr h="384733">
                <a:tc>
                  <a:txBody>
                    <a:bodyPr/>
                    <a:lstStyle/>
                    <a:p>
                      <a:pPr rtl="1"/>
                      <a:r>
                        <a:rPr lang="en-US" dirty="0" smtClean="0">
                          <a:solidFill>
                            <a:srgbClr val="00B050"/>
                          </a:solidFill>
                        </a:rPr>
                        <a:t>5</a:t>
                      </a:r>
                      <a:endParaRPr lang="he-IL" dirty="0">
                        <a:solidFill>
                          <a:srgbClr val="00B050"/>
                        </a:solidFill>
                      </a:endParaRPr>
                    </a:p>
                  </a:txBody>
                  <a:tcPr>
                    <a:noFill/>
                  </a:tcPr>
                </a:tc>
              </a:tr>
              <a:tr h="384733">
                <a:tc>
                  <a:txBody>
                    <a:bodyPr/>
                    <a:lstStyle/>
                    <a:p>
                      <a:pPr rtl="1"/>
                      <a:r>
                        <a:rPr lang="en-US" dirty="0" smtClean="0">
                          <a:solidFill>
                            <a:srgbClr val="00B050"/>
                          </a:solidFill>
                        </a:rPr>
                        <a:t>3</a:t>
                      </a:r>
                      <a:endParaRPr lang="he-IL" dirty="0">
                        <a:solidFill>
                          <a:srgbClr val="00B050"/>
                        </a:solidFill>
                      </a:endParaRPr>
                    </a:p>
                  </a:txBody>
                  <a:tcPr>
                    <a:noFill/>
                  </a:tcPr>
                </a:tc>
              </a:tr>
            </a:tbl>
          </a:graphicData>
        </a:graphic>
      </p:graphicFrame>
      <p:sp>
        <p:nvSpPr>
          <p:cNvPr id="18" name="חץ ימינה 17"/>
          <p:cNvSpPr/>
          <p:nvPr/>
        </p:nvSpPr>
        <p:spPr>
          <a:xfrm>
            <a:off x="1643042" y="3500438"/>
            <a:ext cx="500066" cy="214314"/>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FF0000"/>
              </a:solidFill>
            </a:endParaRPr>
          </a:p>
        </p:txBody>
      </p:sp>
      <p:sp>
        <p:nvSpPr>
          <p:cNvPr id="19" name="חץ ימינה 18"/>
          <p:cNvSpPr/>
          <p:nvPr/>
        </p:nvSpPr>
        <p:spPr>
          <a:xfrm>
            <a:off x="1643042" y="4643446"/>
            <a:ext cx="500066" cy="214314"/>
          </a:xfrm>
          <a:prstGeom prs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FF0000"/>
              </a:solidFill>
            </a:endParaRPr>
          </a:p>
        </p:txBody>
      </p:sp>
      <p:graphicFrame>
        <p:nvGraphicFramePr>
          <p:cNvPr id="20" name="טבלה 19"/>
          <p:cNvGraphicFramePr>
            <a:graphicFrameLocks noGrp="1"/>
          </p:cNvGraphicFramePr>
          <p:nvPr/>
        </p:nvGraphicFramePr>
        <p:xfrm>
          <a:off x="1000100" y="1857364"/>
          <a:ext cx="333356" cy="3077864"/>
        </p:xfrm>
        <a:graphic>
          <a:graphicData uri="http://schemas.openxmlformats.org/drawingml/2006/table">
            <a:tbl>
              <a:tblPr rtl="1">
                <a:tableStyleId>{5C22544A-7EE6-4342-B048-85BDC9FD1C3A}</a:tableStyleId>
              </a:tblPr>
              <a:tblGrid>
                <a:gridCol w="333356"/>
              </a:tblGrid>
              <a:tr h="384733">
                <a:tc>
                  <a:txBody>
                    <a:bodyPr/>
                    <a:lstStyle/>
                    <a:p>
                      <a:pPr rtl="1"/>
                      <a:endParaRPr lang="he-IL" dirty="0">
                        <a:solidFill>
                          <a:srgbClr val="0070C0"/>
                        </a:solidFill>
                      </a:endParaRPr>
                    </a:p>
                  </a:txBody>
                  <a:tcPr>
                    <a:noFill/>
                  </a:tcPr>
                </a:tc>
              </a:tr>
              <a:tr h="384733">
                <a:tc>
                  <a:txBody>
                    <a:bodyPr/>
                    <a:lstStyle/>
                    <a:p>
                      <a:pPr rtl="1"/>
                      <a:endParaRPr lang="he-IL" dirty="0">
                        <a:solidFill>
                          <a:srgbClr val="0070C0"/>
                        </a:solidFill>
                      </a:endParaRPr>
                    </a:p>
                  </a:txBody>
                  <a:tcPr>
                    <a:noFill/>
                  </a:tcPr>
                </a:tc>
              </a:tr>
              <a:tr h="384733">
                <a:tc>
                  <a:txBody>
                    <a:bodyPr/>
                    <a:lstStyle/>
                    <a:p>
                      <a:pPr rtl="1"/>
                      <a:endParaRPr lang="he-IL" dirty="0">
                        <a:solidFill>
                          <a:srgbClr val="0070C0"/>
                        </a:solidFill>
                      </a:endParaRPr>
                    </a:p>
                  </a:txBody>
                  <a:tcPr>
                    <a:noFill/>
                  </a:tcPr>
                </a:tc>
              </a:tr>
              <a:tr h="384733">
                <a:tc>
                  <a:txBody>
                    <a:bodyPr/>
                    <a:lstStyle/>
                    <a:p>
                      <a:pPr rtl="1"/>
                      <a:endParaRPr lang="he-IL" dirty="0">
                        <a:solidFill>
                          <a:srgbClr val="0070C0"/>
                        </a:solidFill>
                      </a:endParaRPr>
                    </a:p>
                  </a:txBody>
                  <a:tcPr>
                    <a:noFill/>
                  </a:tcPr>
                </a:tc>
              </a:tr>
              <a:tr h="384733">
                <a:tc>
                  <a:txBody>
                    <a:bodyPr/>
                    <a:lstStyle/>
                    <a:p>
                      <a:pPr rtl="1"/>
                      <a:r>
                        <a:rPr lang="en-US" dirty="0" smtClean="0">
                          <a:solidFill>
                            <a:srgbClr val="0070C0"/>
                          </a:solidFill>
                        </a:rPr>
                        <a:t>5</a:t>
                      </a:r>
                      <a:endParaRPr lang="he-IL" dirty="0">
                        <a:solidFill>
                          <a:srgbClr val="0070C0"/>
                        </a:solidFill>
                      </a:endParaRPr>
                    </a:p>
                  </a:txBody>
                  <a:tcPr>
                    <a:noFill/>
                  </a:tcPr>
                </a:tc>
              </a:tr>
              <a:tr h="384733">
                <a:tc>
                  <a:txBody>
                    <a:bodyPr/>
                    <a:lstStyle/>
                    <a:p>
                      <a:pPr rtl="1"/>
                      <a:endParaRPr lang="he-IL" dirty="0">
                        <a:solidFill>
                          <a:srgbClr val="0070C0"/>
                        </a:solidFill>
                      </a:endParaRPr>
                    </a:p>
                  </a:txBody>
                  <a:tcPr>
                    <a:noFill/>
                  </a:tcPr>
                </a:tc>
              </a:tr>
              <a:tr h="384733">
                <a:tc>
                  <a:txBody>
                    <a:bodyPr/>
                    <a:lstStyle/>
                    <a:p>
                      <a:pPr rtl="1"/>
                      <a:endParaRPr lang="he-IL" dirty="0">
                        <a:solidFill>
                          <a:srgbClr val="0070C0"/>
                        </a:solidFill>
                      </a:endParaRPr>
                    </a:p>
                  </a:txBody>
                  <a:tcPr>
                    <a:noFill/>
                  </a:tcPr>
                </a:tc>
              </a:tr>
              <a:tr h="384733">
                <a:tc>
                  <a:txBody>
                    <a:bodyPr/>
                    <a:lstStyle/>
                    <a:p>
                      <a:pPr rtl="1"/>
                      <a:r>
                        <a:rPr lang="en-US" dirty="0" smtClean="0">
                          <a:solidFill>
                            <a:srgbClr val="0070C0"/>
                          </a:solidFill>
                        </a:rPr>
                        <a:t>2</a:t>
                      </a:r>
                      <a:endParaRPr lang="he-IL" dirty="0">
                        <a:solidFill>
                          <a:srgbClr val="0070C0"/>
                        </a:solidFill>
                      </a:endParaRPr>
                    </a:p>
                  </a:txBody>
                  <a:tcPr>
                    <a:noFill/>
                  </a:tcPr>
                </a:tc>
              </a:tr>
            </a:tbl>
          </a:graphicData>
        </a:graphic>
      </p:graphicFrame>
      <p:graphicFrame>
        <p:nvGraphicFramePr>
          <p:cNvPr id="21" name="טבלה 20"/>
          <p:cNvGraphicFramePr>
            <a:graphicFrameLocks noGrp="1"/>
          </p:cNvGraphicFramePr>
          <p:nvPr/>
        </p:nvGraphicFramePr>
        <p:xfrm>
          <a:off x="6500826" y="1357298"/>
          <a:ext cx="2428892" cy="1636025"/>
        </p:xfrm>
        <a:graphic>
          <a:graphicData uri="http://schemas.openxmlformats.org/drawingml/2006/table">
            <a:tbl>
              <a:tblPr rtl="1" lastRow="1">
                <a:tableStyleId>{F5AB1C69-6EDB-4FF4-983F-18BD219EF322}</a:tableStyleId>
              </a:tblPr>
              <a:tblGrid>
                <a:gridCol w="600132"/>
                <a:gridCol w="409572"/>
                <a:gridCol w="447631"/>
                <a:gridCol w="341496"/>
                <a:gridCol w="630061"/>
              </a:tblGrid>
              <a:tr h="320484">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rtl="1"/>
                      <a:endParaRPr lang="he-IL" dirty="0"/>
                    </a:p>
                  </a:txBody>
                  <a:tcPr/>
                </a:tc>
              </a:tr>
              <a:tr h="320484">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rtl="1"/>
                      <a:endParaRPr lang="he-IL" dirty="0"/>
                    </a:p>
                  </a:txBody>
                  <a:tcPr/>
                </a:tc>
              </a:tr>
              <a:tr h="320484">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rtl="1"/>
                      <a:endParaRPr lang="he-IL" dirty="0"/>
                    </a:p>
                  </a:txBody>
                  <a:tcPr/>
                </a:tc>
              </a:tr>
              <a:tr h="538745">
                <a:tc>
                  <a:txBody>
                    <a:bodyPr/>
                    <a:lstStyle/>
                    <a:p>
                      <a:pPr algn="ctr" rtl="0"/>
                      <a:r>
                        <a:rPr lang="en-US" dirty="0" smtClean="0"/>
                        <a:t>0</a:t>
                      </a:r>
                      <a:endParaRPr lang="he-IL" dirty="0"/>
                    </a:p>
                  </a:txBody>
                  <a:tcPr/>
                </a:tc>
                <a:tc>
                  <a:txBody>
                    <a:bodyPr/>
                    <a:lstStyle/>
                    <a:p>
                      <a:pPr rtl="1"/>
                      <a:r>
                        <a:rPr lang="en-US" dirty="0" smtClean="0"/>
                        <a:t>1</a:t>
                      </a:r>
                      <a:endParaRPr lang="he-IL" dirty="0"/>
                    </a:p>
                  </a:txBody>
                  <a:tcPr/>
                </a:tc>
                <a:tc>
                  <a:txBody>
                    <a:bodyPr/>
                    <a:lstStyle/>
                    <a:p>
                      <a:pPr rtl="1"/>
                      <a:r>
                        <a:rPr lang="en-US" dirty="0" smtClean="0"/>
                        <a:t>0</a:t>
                      </a:r>
                      <a:endParaRPr lang="he-IL" dirty="0"/>
                    </a:p>
                  </a:txBody>
                  <a:tcPr/>
                </a:tc>
                <a:tc>
                  <a:txBody>
                    <a:bodyPr/>
                    <a:lstStyle/>
                    <a:p>
                      <a:pPr rtl="1"/>
                      <a:r>
                        <a:rPr lang="en-US" dirty="0" smtClean="0"/>
                        <a:t>1</a:t>
                      </a:r>
                      <a:endParaRPr lang="he-IL" dirty="0"/>
                    </a:p>
                  </a:txBody>
                  <a:tcPr/>
                </a:tc>
                <a:tc>
                  <a:txBody>
                    <a:bodyPr/>
                    <a:lstStyle/>
                    <a:p>
                      <a:pPr rtl="1"/>
                      <a:r>
                        <a:rPr lang="en-US" dirty="0" err="1" smtClean="0"/>
                        <a:t>Maj</a:t>
                      </a:r>
                      <a:r>
                        <a:rPr lang="en-US" dirty="0" smtClean="0"/>
                        <a:t>:</a:t>
                      </a:r>
                      <a:endParaRPr lang="he-IL" dirty="0"/>
                    </a:p>
                  </a:txBody>
                  <a:tcPr/>
                </a:tc>
              </a:tr>
            </a:tbl>
          </a:graphicData>
        </a:graphic>
      </p:graphicFrame>
      <p:graphicFrame>
        <p:nvGraphicFramePr>
          <p:cNvPr id="23" name="טבלה 22"/>
          <p:cNvGraphicFramePr>
            <a:graphicFrameLocks noGrp="1"/>
          </p:cNvGraphicFramePr>
          <p:nvPr/>
        </p:nvGraphicFramePr>
        <p:xfrm>
          <a:off x="6500826" y="3929066"/>
          <a:ext cx="2428892" cy="1636025"/>
        </p:xfrm>
        <a:graphic>
          <a:graphicData uri="http://schemas.openxmlformats.org/drawingml/2006/table">
            <a:tbl>
              <a:tblPr rtl="1" lastRow="1">
                <a:tableStyleId>{F5AB1C69-6EDB-4FF4-983F-18BD219EF322}</a:tableStyleId>
              </a:tblPr>
              <a:tblGrid>
                <a:gridCol w="630294"/>
                <a:gridCol w="409572"/>
                <a:gridCol w="417469"/>
                <a:gridCol w="341496"/>
                <a:gridCol w="630061"/>
              </a:tblGrid>
              <a:tr h="320484">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rtl="1"/>
                      <a:endParaRPr lang="he-IL" dirty="0"/>
                    </a:p>
                  </a:txBody>
                  <a:tcPr/>
                </a:tc>
              </a:tr>
              <a:tr h="320484">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0</a:t>
                      </a:r>
                      <a:endParaRPr lang="he-IL" dirty="0">
                        <a:solidFill>
                          <a:schemeClr val="tx1"/>
                        </a:solidFill>
                        <a:latin typeface="Arial" pitchFamily="34" charset="0"/>
                        <a:cs typeface="Arial" pitchFamily="34" charset="0"/>
                      </a:endParaRPr>
                    </a:p>
                  </a:txBody>
                  <a:tcPr anchor="ctr"/>
                </a:tc>
                <a:tc>
                  <a:txBody>
                    <a:bodyPr/>
                    <a:lstStyle/>
                    <a:p>
                      <a:pPr rtl="1"/>
                      <a:endParaRPr lang="he-IL"/>
                    </a:p>
                  </a:txBody>
                  <a:tcPr/>
                </a:tc>
              </a:tr>
              <a:tr h="320484">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solidFill>
                      <a:srgbClr val="FFFF00"/>
                    </a:solidFill>
                  </a:tcPr>
                </a:tc>
                <a:tc>
                  <a:txBody>
                    <a:bodyPr/>
                    <a:lstStyle/>
                    <a:p>
                      <a:pPr algn="ctr" rtl="0"/>
                      <a:r>
                        <a:rPr lang="en-US" dirty="0" smtClean="0">
                          <a:solidFill>
                            <a:schemeClr val="tx1"/>
                          </a:solidFill>
                          <a:latin typeface="Arial" pitchFamily="34" charset="0"/>
                          <a:cs typeface="Arial" pitchFamily="34" charset="0"/>
                        </a:rPr>
                        <a:t>1</a:t>
                      </a:r>
                      <a:endParaRPr lang="he-IL" dirty="0">
                        <a:solidFill>
                          <a:schemeClr val="tx1"/>
                        </a:solidFill>
                        <a:latin typeface="Arial" pitchFamily="34" charset="0"/>
                        <a:cs typeface="Arial" pitchFamily="34" charset="0"/>
                      </a:endParaRPr>
                    </a:p>
                  </a:txBody>
                  <a:tcPr anchor="ctr"/>
                </a:tc>
                <a:tc>
                  <a:txBody>
                    <a:bodyPr/>
                    <a:lstStyle/>
                    <a:p>
                      <a:pPr rtl="1"/>
                      <a:endParaRPr lang="he-IL"/>
                    </a:p>
                  </a:txBody>
                  <a:tcPr/>
                </a:tc>
              </a:tr>
              <a:tr h="538745">
                <a:tc>
                  <a:txBody>
                    <a:bodyPr/>
                    <a:lstStyle/>
                    <a:p>
                      <a:pPr algn="ctr" rtl="0"/>
                      <a:r>
                        <a:rPr lang="en-US" dirty="0" smtClean="0"/>
                        <a:t>0</a:t>
                      </a:r>
                      <a:endParaRPr lang="he-IL" dirty="0"/>
                    </a:p>
                  </a:txBody>
                  <a:tcPr/>
                </a:tc>
                <a:tc>
                  <a:txBody>
                    <a:bodyPr/>
                    <a:lstStyle/>
                    <a:p>
                      <a:pPr rtl="1"/>
                      <a:r>
                        <a:rPr lang="en-US" dirty="0" smtClean="0"/>
                        <a:t>1</a:t>
                      </a:r>
                      <a:endParaRPr lang="he-IL" dirty="0"/>
                    </a:p>
                  </a:txBody>
                  <a:tcPr/>
                </a:tc>
                <a:tc>
                  <a:txBody>
                    <a:bodyPr/>
                    <a:lstStyle/>
                    <a:p>
                      <a:pPr rtl="1"/>
                      <a:r>
                        <a:rPr lang="en-US" dirty="0" smtClean="0">
                          <a:solidFill>
                            <a:schemeClr val="tx1"/>
                          </a:solidFill>
                        </a:rPr>
                        <a:t>1</a:t>
                      </a:r>
                      <a:endParaRPr lang="he-IL" dirty="0">
                        <a:solidFill>
                          <a:schemeClr val="tx1"/>
                        </a:solidFill>
                      </a:endParaRPr>
                    </a:p>
                  </a:txBody>
                  <a:tcPr>
                    <a:solidFill>
                      <a:srgbClr val="FFFF00"/>
                    </a:solidFill>
                  </a:tcPr>
                </a:tc>
                <a:tc>
                  <a:txBody>
                    <a:bodyPr/>
                    <a:lstStyle/>
                    <a:p>
                      <a:pPr rtl="1"/>
                      <a:r>
                        <a:rPr lang="en-US" dirty="0" smtClean="0"/>
                        <a:t>1</a:t>
                      </a:r>
                      <a:endParaRPr lang="he-IL" dirty="0"/>
                    </a:p>
                  </a:txBody>
                  <a:tcPr/>
                </a:tc>
                <a:tc>
                  <a:txBody>
                    <a:bodyPr/>
                    <a:lstStyle/>
                    <a:p>
                      <a:pPr rtl="1"/>
                      <a:r>
                        <a:rPr lang="en-US" dirty="0" err="1" smtClean="0"/>
                        <a:t>Maj</a:t>
                      </a:r>
                      <a:r>
                        <a:rPr lang="en-US" dirty="0" smtClean="0"/>
                        <a:t>:</a:t>
                      </a:r>
                      <a:endParaRPr lang="he-IL" dirty="0"/>
                    </a:p>
                  </a:txBody>
                  <a:tcPr/>
                </a:tc>
              </a:tr>
            </a:tbl>
          </a:graphicData>
        </a:graphic>
      </p:graphicFrame>
      <p:graphicFrame>
        <p:nvGraphicFramePr>
          <p:cNvPr id="221188" name="Object 4"/>
          <p:cNvGraphicFramePr>
            <a:graphicFrameLocks noChangeAspect="1"/>
          </p:cNvGraphicFramePr>
          <p:nvPr/>
        </p:nvGraphicFramePr>
        <p:xfrm>
          <a:off x="7551738" y="822310"/>
          <a:ext cx="465137" cy="463550"/>
        </p:xfrm>
        <a:graphic>
          <a:graphicData uri="http://schemas.openxmlformats.org/presentationml/2006/ole">
            <p:oleObj spid="_x0000_s221188" name="משוואה" r:id="rId6" imgW="203040" imgH="203040" progId="Equation.3">
              <p:embed/>
            </p:oleObj>
          </a:graphicData>
        </a:graphic>
      </p:graphicFrame>
      <p:graphicFrame>
        <p:nvGraphicFramePr>
          <p:cNvPr id="221189" name="Object 5"/>
          <p:cNvGraphicFramePr>
            <a:graphicFrameLocks noChangeAspect="1"/>
          </p:cNvGraphicFramePr>
          <p:nvPr/>
        </p:nvGraphicFramePr>
        <p:xfrm>
          <a:off x="7262813" y="3336928"/>
          <a:ext cx="1104900" cy="520700"/>
        </p:xfrm>
        <a:graphic>
          <a:graphicData uri="http://schemas.openxmlformats.org/presentationml/2006/ole">
            <p:oleObj spid="_x0000_s221189" name="משוואה" r:id="rId7" imgW="48240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118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118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8" grpId="0" animBg="1"/>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48208" y="116632"/>
            <a:ext cx="6096000" cy="1295400"/>
          </a:xfrm>
        </p:spPr>
        <p:txBody>
          <a:bodyPr>
            <a:normAutofit/>
          </a:bodyPr>
          <a:lstStyle/>
          <a:p>
            <a:pPr algn="l" rtl="0"/>
            <a:r>
              <a:rPr lang="en-US" dirty="0" smtClean="0">
                <a:solidFill>
                  <a:schemeClr val="accent2"/>
                </a:solidFill>
                <a:latin typeface="Times New Roman" pitchFamily="18" charset="0"/>
                <a:cs typeface="Times New Roman" pitchFamily="18" charset="0"/>
              </a:rPr>
              <a:t>Lines, Cycles</a:t>
            </a:r>
            <a:endParaRPr lang="he-IL" dirty="0" smtClean="0">
              <a:solidFill>
                <a:schemeClr val="accent2"/>
              </a:solidFill>
              <a:latin typeface="Times New Roman" pitchFamily="18" charset="0"/>
              <a:cs typeface="Times New Roman" pitchFamily="18" charset="0"/>
            </a:endParaRPr>
          </a:p>
        </p:txBody>
      </p:sp>
      <p:sp>
        <p:nvSpPr>
          <p:cNvPr id="4" name="מציין מיקום טקסט 3"/>
          <p:cNvSpPr>
            <a:spLocks noGrp="1"/>
          </p:cNvSpPr>
          <p:nvPr>
            <p:ph type="body" sz="half" idx="2"/>
          </p:nvPr>
        </p:nvSpPr>
        <p:spPr>
          <a:xfrm>
            <a:off x="395536" y="1052736"/>
            <a:ext cx="7848872" cy="648072"/>
          </a:xfrm>
        </p:spPr>
        <p:txBody>
          <a:bodyPr>
            <a:normAutofit/>
          </a:bodyPr>
          <a:lstStyle/>
          <a:p>
            <a:pPr algn="l" rtl="0">
              <a:buNone/>
            </a:pPr>
            <a:r>
              <a:rPr lang="en-US" sz="2000" dirty="0" smtClean="0"/>
              <a:t>Joint work with: Michal Feldman, </a:t>
            </a:r>
            <a:r>
              <a:rPr lang="en-US" sz="2000" dirty="0" err="1" smtClean="0"/>
              <a:t>Reshef</a:t>
            </a:r>
            <a:r>
              <a:rPr lang="en-US" sz="2000" dirty="0" smtClean="0"/>
              <a:t> </a:t>
            </a:r>
            <a:r>
              <a:rPr lang="en-US" sz="2000" dirty="0" err="1" smtClean="0"/>
              <a:t>Mair</a:t>
            </a:r>
            <a:r>
              <a:rPr lang="en-US" sz="2000" dirty="0" smtClean="0"/>
              <a:t>, </a:t>
            </a:r>
            <a:r>
              <a:rPr lang="en-US" sz="2000" dirty="0" err="1" smtClean="0"/>
              <a:t>Ilan</a:t>
            </a:r>
            <a:r>
              <a:rPr lang="en-US" sz="2000" dirty="0" smtClean="0"/>
              <a:t> </a:t>
            </a:r>
            <a:r>
              <a:rPr lang="en-US" sz="2000" dirty="0" err="1" smtClean="0"/>
              <a:t>Nehama</a:t>
            </a:r>
            <a:r>
              <a:rPr lang="en-US" sz="2000" dirty="0" smtClean="0"/>
              <a:t>.</a:t>
            </a:r>
            <a:r>
              <a:rPr lang="en-US" sz="2000" dirty="0" smtClean="0"/>
              <a:t> </a:t>
            </a:r>
            <a:endParaRPr lang="he-IL" sz="2000" dirty="0"/>
          </a:p>
        </p:txBody>
      </p:sp>
      <p:sp>
        <p:nvSpPr>
          <p:cNvPr id="5" name="מציין מיקום של מספר שקופית 4"/>
          <p:cNvSpPr>
            <a:spLocks noGrp="1"/>
          </p:cNvSpPr>
          <p:nvPr>
            <p:ph type="sldNum" sz="quarter" idx="11"/>
          </p:nvPr>
        </p:nvSpPr>
        <p:spPr/>
        <p:txBody>
          <a:bodyPr/>
          <a:lstStyle/>
          <a:p>
            <a:fld id="{EC51A4FC-4618-4A5F-9ED6-CD11F07CBD28}" type="slidenum">
              <a:rPr lang="he-IL" smtClean="0"/>
              <a:pPr/>
              <a:t>38</a:t>
            </a:fld>
            <a:endParaRPr lang="en-US"/>
          </a:p>
        </p:txBody>
      </p:sp>
      <p:sp>
        <p:nvSpPr>
          <p:cNvPr id="6" name="מציין מיקום של תאריך 5"/>
          <p:cNvSpPr>
            <a:spLocks noGrp="1"/>
          </p:cNvSpPr>
          <p:nvPr>
            <p:ph type="dt" sz="half" idx="12"/>
          </p:nvPr>
        </p:nvSpPr>
        <p:spPr/>
        <p:txBody>
          <a:bodyPr/>
          <a:lstStyle/>
          <a:p>
            <a:fld id="{9BE5225D-A62C-406E-AFAA-F6B8980348A6}" type="datetime1">
              <a:rPr lang="en-US" smtClean="0"/>
              <a:pPr/>
              <a:t>9/11/2011</a:t>
            </a:fld>
            <a:endParaRPr lang="en-US"/>
          </a:p>
        </p:txBody>
      </p:sp>
      <p:sp>
        <p:nvSpPr>
          <p:cNvPr id="7" name="מציין מיקום טקסט 3"/>
          <p:cNvSpPr txBox="1">
            <a:spLocks/>
          </p:cNvSpPr>
          <p:nvPr/>
        </p:nvSpPr>
        <p:spPr>
          <a:xfrm>
            <a:off x="395536" y="2492896"/>
            <a:ext cx="7848872" cy="648072"/>
          </a:xfrm>
          <a:prstGeom prst="rect">
            <a:avLst/>
          </a:prstGeom>
        </p:spPr>
        <p:txBody>
          <a:bodyPr vert="horz" lIns="91440" tIns="45720" rIns="91440" bIns="45720" rtlCol="1">
            <a:noAutofit/>
          </a:bodyPr>
          <a:lstStyle/>
          <a:p>
            <a:pPr marL="342900" lvl="0" indent="-342900" algn="l" rtl="0">
              <a:spcBef>
                <a:spcPct val="20000"/>
              </a:spcBef>
            </a:pPr>
            <a:r>
              <a:rPr lang="en-US" sz="2800" b="1" dirty="0" smtClean="0"/>
              <a:t>Main Theorem</a:t>
            </a:r>
            <a:r>
              <a:rPr lang="en-US" sz="2800" b="1" dirty="0" smtClean="0"/>
              <a:t>:  </a:t>
            </a:r>
            <a:r>
              <a:rPr lang="en-US" sz="2800" dirty="0" smtClean="0"/>
              <a:t>An onto aggregator f on the line is HMF if and only if it is monotonic   and 1-SSI.</a:t>
            </a:r>
            <a:endParaRPr lang="en-US" sz="2800" dirty="0" smtClean="0"/>
          </a:p>
          <a:p>
            <a:pPr marL="342900" lvl="0" indent="-342900" algn="l" rtl="0">
              <a:spcBef>
                <a:spcPct val="20000"/>
              </a:spcBef>
            </a:pPr>
            <a:endParaRPr lang="he-IL" sz="2800" dirty="0"/>
          </a:p>
        </p:txBody>
      </p:sp>
      <p:sp>
        <p:nvSpPr>
          <p:cNvPr id="8" name="מציין מיקום טקסט 3"/>
          <p:cNvSpPr txBox="1">
            <a:spLocks/>
          </p:cNvSpPr>
          <p:nvPr/>
        </p:nvSpPr>
        <p:spPr>
          <a:xfrm>
            <a:off x="323528" y="3645024"/>
            <a:ext cx="7848872" cy="648072"/>
          </a:xfrm>
          <a:prstGeom prst="rect">
            <a:avLst/>
          </a:prstGeom>
        </p:spPr>
        <p:txBody>
          <a:bodyPr vert="horz" lIns="91440" tIns="45720" rIns="91440" bIns="45720" rtlCol="1">
            <a:noAutofit/>
          </a:bodyPr>
          <a:lstStyle/>
          <a:p>
            <a:pPr marL="342900" lvl="0" indent="-342900" algn="l" rtl="0">
              <a:spcBef>
                <a:spcPct val="20000"/>
              </a:spcBef>
            </a:pPr>
            <a:r>
              <a:rPr lang="en-US" sz="2800" b="1" dirty="0" smtClean="0"/>
              <a:t>Main Theorem</a:t>
            </a:r>
            <a:r>
              <a:rPr lang="en-US" sz="2800" b="1" dirty="0" smtClean="0"/>
              <a:t>: </a:t>
            </a:r>
            <a:r>
              <a:rPr lang="en-US" sz="2800" dirty="0" smtClean="0"/>
              <a:t>For sufficiently large cycles, any onto HMF aggregator is 1-dictatorial.</a:t>
            </a:r>
            <a:endParaRPr lang="en-US" sz="2800" dirty="0" smtClean="0"/>
          </a:p>
          <a:p>
            <a:pPr marL="342900" lvl="0" indent="-342900" algn="l" rtl="0">
              <a:spcBef>
                <a:spcPct val="20000"/>
              </a:spcBef>
            </a:pPr>
            <a:endParaRPr lang="he-I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מציין מיקום של מספר שקופית 5"/>
          <p:cNvSpPr>
            <a:spLocks noGrp="1"/>
          </p:cNvSpPr>
          <p:nvPr>
            <p:ph type="sldNum" sz="quarter" idx="11"/>
          </p:nvPr>
        </p:nvSpPr>
        <p:spPr/>
        <p:txBody>
          <a:bodyPr/>
          <a:lstStyle/>
          <a:p>
            <a:fld id="{F3FFA2F6-D74E-49B5-B178-F74015EBBF9A}" type="slidenum">
              <a:rPr lang="he-IL"/>
              <a:pPr/>
              <a:t>4</a:t>
            </a:fld>
            <a:endParaRPr lang="en-US" dirty="0"/>
          </a:p>
        </p:txBody>
      </p:sp>
      <p:sp>
        <p:nvSpPr>
          <p:cNvPr id="47" name="מציין מיקום של תאריך 6"/>
          <p:cNvSpPr>
            <a:spLocks noGrp="1"/>
          </p:cNvSpPr>
          <p:nvPr>
            <p:ph type="dt" sz="half" idx="12"/>
          </p:nvPr>
        </p:nvSpPr>
        <p:spPr/>
        <p:txBody>
          <a:bodyPr/>
          <a:lstStyle/>
          <a:p>
            <a:fld id="{4E688A98-C142-49D5-BCCB-A2C70FF71DC0}" type="datetime1">
              <a:rPr lang="en-US"/>
              <a:pPr/>
              <a:t>9/11/2011</a:t>
            </a:fld>
            <a:endParaRPr lang="en-US" dirty="0"/>
          </a:p>
        </p:txBody>
      </p:sp>
      <p:sp>
        <p:nvSpPr>
          <p:cNvPr id="44034" name="Rectangle 1026"/>
          <p:cNvSpPr>
            <a:spLocks noGrp="1" noChangeArrowheads="1"/>
          </p:cNvSpPr>
          <p:nvPr>
            <p:ph type="title"/>
          </p:nvPr>
        </p:nvSpPr>
        <p:spPr>
          <a:xfrm>
            <a:off x="200025" y="0"/>
            <a:ext cx="6096000" cy="1295400"/>
          </a:xfrm>
        </p:spPr>
        <p:txBody>
          <a:bodyPr/>
          <a:lstStyle/>
          <a:p>
            <a:pPr algn="ctr"/>
            <a:r>
              <a:rPr lang="en-AU" altLang="en-US" dirty="0">
                <a:solidFill>
                  <a:schemeClr val="accent2"/>
                </a:solidFill>
                <a:latin typeface="Times New Roman" pitchFamily="18" charset="0"/>
                <a:cs typeface="Times New Roman" pitchFamily="18" charset="0"/>
              </a:rPr>
              <a:t>“</a:t>
            </a:r>
            <a:r>
              <a:rPr lang="en-US" altLang="en-US" dirty="0">
                <a:solidFill>
                  <a:schemeClr val="accent2"/>
                </a:solidFill>
                <a:latin typeface="Times New Roman" pitchFamily="18" charset="0"/>
                <a:cs typeface="Times New Roman" pitchFamily="18" charset="0"/>
              </a:rPr>
              <a:t>Doctri</a:t>
            </a:r>
            <a:r>
              <a:rPr lang="en-AU" altLang="en-US" dirty="0">
                <a:solidFill>
                  <a:schemeClr val="accent2"/>
                </a:solidFill>
                <a:latin typeface="Times New Roman" pitchFamily="18" charset="0"/>
                <a:cs typeface="Times New Roman" pitchFamily="18" charset="0"/>
              </a:rPr>
              <a:t>n</a:t>
            </a:r>
            <a:r>
              <a:rPr lang="en-US" altLang="en-US" dirty="0">
                <a:solidFill>
                  <a:schemeClr val="accent2"/>
                </a:solidFill>
                <a:latin typeface="Times New Roman" pitchFamily="18" charset="0"/>
                <a:cs typeface="Times New Roman" pitchFamily="18" charset="0"/>
              </a:rPr>
              <a:t>al</a:t>
            </a:r>
            <a:r>
              <a:rPr lang="en-AU" altLang="en-US" dirty="0">
                <a:solidFill>
                  <a:schemeClr val="accent2"/>
                </a:solidFill>
                <a:latin typeface="Times New Roman" pitchFamily="18" charset="0"/>
                <a:cs typeface="Times New Roman" pitchFamily="18" charset="0"/>
              </a:rPr>
              <a:t> paradox”</a:t>
            </a:r>
            <a:endParaRPr lang="en-US" dirty="0">
              <a:solidFill>
                <a:schemeClr val="accent2"/>
              </a:solidFill>
              <a:latin typeface="Times New Roman" pitchFamily="18" charset="0"/>
              <a:cs typeface="Times New Roman" pitchFamily="18" charset="0"/>
            </a:endParaRPr>
          </a:p>
        </p:txBody>
      </p:sp>
      <p:sp>
        <p:nvSpPr>
          <p:cNvPr id="44036" name="Rectangle 1028"/>
          <p:cNvSpPr>
            <a:spLocks noGrp="1" noChangeArrowheads="1"/>
          </p:cNvSpPr>
          <p:nvPr>
            <p:ph type="body" sz="half" idx="2"/>
          </p:nvPr>
        </p:nvSpPr>
        <p:spPr>
          <a:xfrm>
            <a:off x="6143636" y="1357298"/>
            <a:ext cx="3000396" cy="2928958"/>
          </a:xfrm>
        </p:spPr>
        <p:txBody>
          <a:bodyPr>
            <a:normAutofit/>
          </a:bodyPr>
          <a:lstStyle/>
          <a:p>
            <a:pPr algn="l" rtl="0">
              <a:buNone/>
            </a:pPr>
            <a:r>
              <a:rPr lang="en-US" sz="2400" b="1" dirty="0" smtClean="0">
                <a:solidFill>
                  <a:srgbClr val="00B050"/>
                </a:solidFill>
                <a:latin typeface="Times New Roman" pitchFamily="18" charset="0"/>
                <a:cs typeface="Times New Roman" pitchFamily="18" charset="0"/>
              </a:rPr>
              <a:t>	Judge 1 can declare 0 on p and manipulate  the result of the third column .</a:t>
            </a:r>
            <a:endParaRPr lang="en-US" sz="2400" b="1" dirty="0">
              <a:solidFill>
                <a:srgbClr val="00B050"/>
              </a:solidFill>
              <a:latin typeface="Times New Roman" pitchFamily="18" charset="0"/>
              <a:cs typeface="Times New Roman" pitchFamily="18" charset="0"/>
            </a:endParaRPr>
          </a:p>
          <a:p>
            <a:pPr algn="l">
              <a:buNone/>
            </a:pPr>
            <a:endParaRPr lang="en-US" sz="2400" b="1" dirty="0">
              <a:solidFill>
                <a:srgbClr val="00B050"/>
              </a:solidFill>
            </a:endParaRPr>
          </a:p>
        </p:txBody>
      </p:sp>
      <p:graphicFrame>
        <p:nvGraphicFramePr>
          <p:cNvPr id="44198" name="Group 1190"/>
          <p:cNvGraphicFramePr>
            <a:graphicFrameLocks noGrp="1"/>
          </p:cNvGraphicFramePr>
          <p:nvPr>
            <p:ph sz="half" idx="1"/>
          </p:nvPr>
        </p:nvGraphicFramePr>
        <p:xfrm>
          <a:off x="90488" y="1400175"/>
          <a:ext cx="6356350" cy="3306763"/>
        </p:xfrm>
        <a:graphic>
          <a:graphicData uri="http://schemas.openxmlformats.org/drawingml/2006/table">
            <a:tbl>
              <a:tblPr rtl="1"/>
              <a:tblGrid>
                <a:gridCol w="1635125"/>
                <a:gridCol w="1582738"/>
                <a:gridCol w="1584325"/>
                <a:gridCol w="1554162"/>
              </a:tblGrid>
              <a:tr h="1935163">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 is guilty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 was sane at the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The defendant</a:t>
                      </a:r>
                    </a:p>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killed the victim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B050"/>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191" name="Group 1183"/>
          <p:cNvGraphicFramePr>
            <a:graphicFrameLocks noGrp="1"/>
          </p:cNvGraphicFramePr>
          <p:nvPr/>
        </p:nvGraphicFramePr>
        <p:xfrm>
          <a:off x="125413" y="4848225"/>
          <a:ext cx="6081712" cy="627063"/>
        </p:xfrm>
        <a:graphic>
          <a:graphicData uri="http://schemas.openxmlformats.org/drawingml/2006/table">
            <a:tbl>
              <a:tblPr rtl="1"/>
              <a:tblGrid>
                <a:gridCol w="1374775"/>
                <a:gridCol w="1585912"/>
                <a:gridCol w="1566863"/>
                <a:gridCol w="1554162"/>
              </a:tblGrid>
              <a:tr h="627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B050"/>
                          </a:solidFill>
                          <a:effectLst/>
                          <a:latin typeface="Arial" pitchFamily="34" charset="0"/>
                          <a:cs typeface="Arial" pitchFamily="34" charset="0"/>
                        </a:rPr>
                        <a:t>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B050"/>
                          </a:solidFill>
                          <a:effectLst/>
                          <a:latin typeface="Arial" pitchFamily="34" charset="0"/>
                          <a:cs typeface="Arial" pitchFamily="34" charset="0"/>
                        </a:rPr>
                        <a:t>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Times New Roman" pitchFamily="18" charset="0"/>
                          <a:cs typeface="Times New Roman" pitchFamily="18" charset="0"/>
                        </a:rPr>
                        <a:t>Majority</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graphicFrame>
        <p:nvGraphicFramePr>
          <p:cNvPr id="44116" name="Object 1108"/>
          <p:cNvGraphicFramePr>
            <a:graphicFrameLocks noChangeAspect="1"/>
          </p:cNvGraphicFramePr>
          <p:nvPr/>
        </p:nvGraphicFramePr>
        <p:xfrm>
          <a:off x="3894138" y="3005138"/>
          <a:ext cx="284162" cy="368300"/>
        </p:xfrm>
        <a:graphic>
          <a:graphicData uri="http://schemas.openxmlformats.org/presentationml/2006/ole">
            <p:oleObj spid="_x0000_s60418" name="Equation" r:id="rId4" imgW="126720" imgH="164880" progId="Equation.3">
              <p:embed/>
            </p:oleObj>
          </a:graphicData>
        </a:graphic>
      </p:graphicFrame>
      <p:graphicFrame>
        <p:nvGraphicFramePr>
          <p:cNvPr id="44196" name="Object 1188"/>
          <p:cNvGraphicFramePr>
            <a:graphicFrameLocks noChangeAspect="1"/>
          </p:cNvGraphicFramePr>
          <p:nvPr/>
        </p:nvGraphicFramePr>
        <p:xfrm>
          <a:off x="5226050" y="2989263"/>
          <a:ext cx="823913" cy="368300"/>
        </p:xfrm>
        <a:graphic>
          <a:graphicData uri="http://schemas.openxmlformats.org/presentationml/2006/ole">
            <p:oleObj spid="_x0000_s60419" name="Equation" r:id="rId5" imgW="368280" imgH="164880" progId="Equation.3">
              <p:embed/>
            </p:oleObj>
          </a:graphicData>
        </a:graphic>
      </p:graphicFrame>
      <p:graphicFrame>
        <p:nvGraphicFramePr>
          <p:cNvPr id="44197" name="Object 1189"/>
          <p:cNvGraphicFramePr>
            <a:graphicFrameLocks noChangeAspect="1"/>
          </p:cNvGraphicFramePr>
          <p:nvPr/>
        </p:nvGraphicFramePr>
        <p:xfrm>
          <a:off x="2298700" y="2998788"/>
          <a:ext cx="341313" cy="368300"/>
        </p:xfrm>
        <a:graphic>
          <a:graphicData uri="http://schemas.openxmlformats.org/presentationml/2006/ole">
            <p:oleObj spid="_x0000_s60420" name="Equation" r:id="rId6" imgW="152280" imgH="164880" progId="Equation.3">
              <p:embed/>
            </p:oleObj>
          </a:graphicData>
        </a:graphic>
      </p:graphicFrame>
      <p:sp>
        <p:nvSpPr>
          <p:cNvPr id="12" name="חץ ימינה 11"/>
          <p:cNvSpPr/>
          <p:nvPr/>
        </p:nvSpPr>
        <p:spPr>
          <a:xfrm>
            <a:off x="4572000" y="5000636"/>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99592" y="0"/>
            <a:ext cx="6096000" cy="1295400"/>
          </a:xfrm>
        </p:spPr>
        <p:txBody>
          <a:bodyPr>
            <a:normAutofit/>
          </a:bodyPr>
          <a:lstStyle/>
          <a:p>
            <a:r>
              <a:rPr lang="en-US" altLang="en-US" dirty="0" smtClean="0">
                <a:solidFill>
                  <a:schemeClr val="accent2"/>
                </a:solidFill>
                <a:latin typeface="Times New Roman" pitchFamily="18" charset="0"/>
                <a:cs typeface="Times New Roman" pitchFamily="18" charset="0"/>
              </a:rPr>
              <a:t>Linear classification</a:t>
            </a:r>
            <a:endParaRPr lang="he-IL" altLang="en-US" dirty="0">
              <a:solidFill>
                <a:schemeClr val="accent2"/>
              </a:solidFill>
              <a:latin typeface="Times New Roman" pitchFamily="18" charset="0"/>
              <a:cs typeface="Times New Roman" pitchFamily="18" charset="0"/>
            </a:endParaRPr>
          </a:p>
        </p:txBody>
      </p:sp>
      <p:sp>
        <p:nvSpPr>
          <p:cNvPr id="5" name="מציין מיקום של מספר שקופית 4"/>
          <p:cNvSpPr>
            <a:spLocks noGrp="1"/>
          </p:cNvSpPr>
          <p:nvPr>
            <p:ph type="sldNum" sz="quarter" idx="11"/>
          </p:nvPr>
        </p:nvSpPr>
        <p:spPr/>
        <p:txBody>
          <a:bodyPr/>
          <a:lstStyle/>
          <a:p>
            <a:fld id="{EC51A4FC-4618-4A5F-9ED6-CD11F07CBD28}" type="slidenum">
              <a:rPr lang="he-IL" smtClean="0"/>
              <a:pPr/>
              <a:t>5</a:t>
            </a:fld>
            <a:endParaRPr lang="en-US" dirty="0"/>
          </a:p>
        </p:txBody>
      </p:sp>
      <p:sp>
        <p:nvSpPr>
          <p:cNvPr id="6" name="מציין מיקום של תאריך 5"/>
          <p:cNvSpPr>
            <a:spLocks noGrp="1"/>
          </p:cNvSpPr>
          <p:nvPr>
            <p:ph type="dt" sz="half" idx="12"/>
          </p:nvPr>
        </p:nvSpPr>
        <p:spPr/>
        <p:txBody>
          <a:bodyPr/>
          <a:lstStyle/>
          <a:p>
            <a:fld id="{9BE5225D-A62C-406E-AFAA-F6B8980348A6}" type="datetime1">
              <a:rPr lang="en-US" smtClean="0"/>
              <a:pPr/>
              <a:t>9/11/2011</a:t>
            </a:fld>
            <a:endParaRPr lang="en-US" dirty="0"/>
          </a:p>
        </p:txBody>
      </p:sp>
      <p:pic>
        <p:nvPicPr>
          <p:cNvPr id="9" name="מציין מיקום תוכן 8" descr="document1.eps"/>
          <p:cNvPicPr>
            <a:picLocks noGrp="1" noChangeAspect="1"/>
          </p:cNvPicPr>
          <p:nvPr>
            <p:ph sz="half" idx="1"/>
          </p:nvPr>
        </p:nvPicPr>
        <p:blipFill>
          <a:blip r:embed="rId4" cstate="print"/>
          <a:stretch>
            <a:fillRect/>
          </a:stretch>
        </p:blipFill>
        <p:spPr>
          <a:xfrm>
            <a:off x="2267744" y="1556792"/>
            <a:ext cx="4640725" cy="3990539"/>
          </a:xfrm>
        </p:spPr>
      </p:pic>
      <p:graphicFrame>
        <p:nvGraphicFramePr>
          <p:cNvPr id="269315" name="Object 3"/>
          <p:cNvGraphicFramePr>
            <a:graphicFrameLocks noChangeAspect="1"/>
          </p:cNvGraphicFramePr>
          <p:nvPr/>
        </p:nvGraphicFramePr>
        <p:xfrm>
          <a:off x="827584" y="1268760"/>
          <a:ext cx="4267200" cy="523875"/>
        </p:xfrm>
        <a:graphic>
          <a:graphicData uri="http://schemas.openxmlformats.org/presentationml/2006/ole">
            <p:oleObj spid="_x0000_s269315" name="משוואה" r:id="rId5" imgW="1866600" imgH="228600" progId="Equation.3">
              <p:embed/>
            </p:oleObj>
          </a:graphicData>
        </a:graphic>
      </p:graphicFrame>
      <p:graphicFrame>
        <p:nvGraphicFramePr>
          <p:cNvPr id="269316" name="Object 4"/>
          <p:cNvGraphicFramePr>
            <a:graphicFrameLocks noChangeAspect="1"/>
          </p:cNvGraphicFramePr>
          <p:nvPr/>
        </p:nvGraphicFramePr>
        <p:xfrm>
          <a:off x="1331640" y="5301208"/>
          <a:ext cx="851115" cy="360040"/>
        </p:xfrm>
        <a:graphic>
          <a:graphicData uri="http://schemas.openxmlformats.org/presentationml/2006/ole">
            <p:oleObj spid="_x0000_s269316" name="משוואה" r:id="rId6" imgW="482400" imgH="2030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 name="מציין מיקום של מספר שקופית 5"/>
          <p:cNvSpPr>
            <a:spLocks noGrp="1"/>
          </p:cNvSpPr>
          <p:nvPr>
            <p:ph type="sldNum" sz="quarter" idx="11"/>
          </p:nvPr>
        </p:nvSpPr>
        <p:spPr/>
        <p:txBody>
          <a:bodyPr/>
          <a:lstStyle/>
          <a:p>
            <a:pPr>
              <a:defRPr/>
            </a:pPr>
            <a:fld id="{6419168E-D8EA-45C9-AA92-E63428A5DD10}" type="slidenum">
              <a:rPr lang="he-IL"/>
              <a:pPr>
                <a:defRPr/>
              </a:pPr>
              <a:t>6</a:t>
            </a:fld>
            <a:endParaRPr lang="en-US" dirty="0"/>
          </a:p>
        </p:txBody>
      </p:sp>
      <p:sp>
        <p:nvSpPr>
          <p:cNvPr id="45" name="מציין מיקום של תאריך 6"/>
          <p:cNvSpPr>
            <a:spLocks noGrp="1"/>
          </p:cNvSpPr>
          <p:nvPr>
            <p:ph type="dt" sz="quarter" idx="12"/>
          </p:nvPr>
        </p:nvSpPr>
        <p:spPr/>
        <p:txBody>
          <a:bodyPr/>
          <a:lstStyle/>
          <a:p>
            <a:pPr>
              <a:defRPr/>
            </a:pPr>
            <a:fld id="{C037839F-F5A7-430F-9CCC-53F88497B877}" type="datetime1">
              <a:rPr lang="en-US" smtClean="0"/>
              <a:pPr>
                <a:defRPr/>
              </a:pPr>
              <a:t>9/11/2011</a:t>
            </a:fld>
            <a:endParaRPr lang="en-US" dirty="0"/>
          </a:p>
        </p:txBody>
      </p:sp>
      <p:sp>
        <p:nvSpPr>
          <p:cNvPr id="30724" name="Rectangle 2"/>
          <p:cNvSpPr>
            <a:spLocks noGrp="1" noChangeArrowheads="1"/>
          </p:cNvSpPr>
          <p:nvPr>
            <p:ph type="title"/>
          </p:nvPr>
        </p:nvSpPr>
        <p:spPr>
          <a:xfrm>
            <a:off x="90488" y="0"/>
            <a:ext cx="7102475" cy="1295400"/>
          </a:xfrm>
        </p:spPr>
        <p:txBody>
          <a:bodyPr/>
          <a:lstStyle/>
          <a:p>
            <a:pPr algn="ctr" rtl="0" eaLnBrk="1" hangingPunct="1"/>
            <a:r>
              <a:rPr lang="en-AU" altLang="en-US" dirty="0" smtClean="0">
                <a:solidFill>
                  <a:schemeClr val="accent2"/>
                </a:solidFill>
                <a:latin typeface="Times New Roman" pitchFamily="18" charset="0"/>
                <a:cs typeface="Times New Roman" pitchFamily="18" charset="0"/>
              </a:rPr>
              <a:t>“</a:t>
            </a:r>
            <a:r>
              <a:rPr lang="en-US" altLang="en-US" dirty="0" smtClean="0">
                <a:solidFill>
                  <a:schemeClr val="accent2"/>
                </a:solidFill>
                <a:latin typeface="Times New Roman" pitchFamily="18" charset="0"/>
                <a:cs typeface="Times New Roman" pitchFamily="18" charset="0"/>
              </a:rPr>
              <a:t>Condorcet</a:t>
            </a:r>
            <a:r>
              <a:rPr lang="en-AU" altLang="en-US" dirty="0" smtClean="0">
                <a:solidFill>
                  <a:schemeClr val="accent2"/>
                </a:solidFill>
                <a:latin typeface="Times New Roman" pitchFamily="18" charset="0"/>
                <a:cs typeface="Times New Roman" pitchFamily="18" charset="0"/>
              </a:rPr>
              <a:t> paradox”</a:t>
            </a:r>
            <a:r>
              <a:rPr lang="en-US" altLang="en-US" dirty="0" smtClean="0">
                <a:solidFill>
                  <a:schemeClr val="accent2"/>
                </a:solidFill>
                <a:latin typeface="Times New Roman" pitchFamily="18" charset="0"/>
                <a:cs typeface="Times New Roman" pitchFamily="18" charset="0"/>
              </a:rPr>
              <a:t> (1785)</a:t>
            </a:r>
            <a:endParaRPr lang="en-US" dirty="0" smtClean="0">
              <a:solidFill>
                <a:schemeClr val="accent2"/>
              </a:solidFill>
              <a:latin typeface="Times New Roman" pitchFamily="18" charset="0"/>
              <a:cs typeface="Times New Roman" pitchFamily="18" charset="0"/>
            </a:endParaRPr>
          </a:p>
        </p:txBody>
      </p:sp>
      <p:sp>
        <p:nvSpPr>
          <p:cNvPr id="126979" name="Rectangle 3"/>
          <p:cNvSpPr>
            <a:spLocks noGrp="1" noChangeArrowheads="1"/>
          </p:cNvSpPr>
          <p:nvPr>
            <p:ph type="body" sz="half" idx="2"/>
          </p:nvPr>
        </p:nvSpPr>
        <p:spPr>
          <a:xfrm>
            <a:off x="585788" y="5033978"/>
            <a:ext cx="6248400" cy="609600"/>
          </a:xfrm>
        </p:spPr>
        <p:txBody>
          <a:bodyPr/>
          <a:lstStyle/>
          <a:p>
            <a:pPr algn="l" rtl="0" eaLnBrk="1" hangingPunct="1"/>
            <a:r>
              <a:rPr lang="en-US" sz="2400" b="1" dirty="0" smtClean="0">
                <a:solidFill>
                  <a:schemeClr val="accent3"/>
                </a:solidFill>
                <a:latin typeface="Times New Roman" pitchFamily="18" charset="0"/>
                <a:cs typeface="Times New Roman" pitchFamily="18" charset="0"/>
              </a:rPr>
              <a:t>Majority rule is not consistent!</a:t>
            </a:r>
          </a:p>
          <a:p>
            <a:pPr algn="l" rtl="0" eaLnBrk="1" hangingPunct="1"/>
            <a:endParaRPr lang="en-US" sz="2400" b="1" dirty="0" smtClean="0">
              <a:solidFill>
                <a:schemeClr val="accent3"/>
              </a:solidFill>
              <a:latin typeface="Times New Roman" pitchFamily="18" charset="0"/>
              <a:cs typeface="Times New Roman" pitchFamily="18" charset="0"/>
            </a:endParaRPr>
          </a:p>
          <a:p>
            <a:pPr algn="l" eaLnBrk="1" hangingPunct="1"/>
            <a:endParaRPr lang="en-US" sz="2400" b="1" dirty="0" smtClean="0">
              <a:solidFill>
                <a:schemeClr val="bg2"/>
              </a:solidFill>
            </a:endParaRPr>
          </a:p>
        </p:txBody>
      </p:sp>
      <p:graphicFrame>
        <p:nvGraphicFramePr>
          <p:cNvPr id="127023" name="Group 47"/>
          <p:cNvGraphicFramePr>
            <a:graphicFrameLocks noGrp="1"/>
          </p:cNvGraphicFramePr>
          <p:nvPr>
            <p:ph sz="half" idx="1"/>
          </p:nvPr>
        </p:nvGraphicFramePr>
        <p:xfrm>
          <a:off x="125413" y="1928802"/>
          <a:ext cx="6356350" cy="1890713"/>
        </p:xfrm>
        <a:graphic>
          <a:graphicData uri="http://schemas.openxmlformats.org/drawingml/2006/table">
            <a:tbl>
              <a:tblPr rtl="1"/>
              <a:tblGrid>
                <a:gridCol w="1635125"/>
                <a:gridCol w="1582738"/>
                <a:gridCol w="1584325"/>
                <a:gridCol w="1554162"/>
              </a:tblGrid>
              <a:tr h="519113">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IS c&gt;a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IS b&gt;c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IS a&gt;b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Judge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7007" name="Group 31"/>
          <p:cNvGraphicFramePr>
            <a:graphicFrameLocks noGrp="1"/>
          </p:cNvGraphicFramePr>
          <p:nvPr/>
        </p:nvGraphicFramePr>
        <p:xfrm>
          <a:off x="142844" y="4071942"/>
          <a:ext cx="6081712" cy="627063"/>
        </p:xfrm>
        <a:graphic>
          <a:graphicData uri="http://schemas.openxmlformats.org/drawingml/2006/table">
            <a:tbl>
              <a:tblPr rtl="1"/>
              <a:tblGrid>
                <a:gridCol w="1374775"/>
                <a:gridCol w="1585912"/>
                <a:gridCol w="1566863"/>
                <a:gridCol w="1554162"/>
              </a:tblGrid>
              <a:tr h="6270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Arial" pitchFamily="34" charset="0"/>
                          <a:cs typeface="Arial" pitchFamily="34" charset="0"/>
                        </a:rPr>
                        <a:t>1</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dirty="0" smtClean="0">
                          <a:ln>
                            <a:noFill/>
                          </a:ln>
                          <a:solidFill>
                            <a:srgbClr val="003399"/>
                          </a:solidFill>
                          <a:effectLst/>
                          <a:latin typeface="Times New Roman" pitchFamily="18" charset="0"/>
                          <a:cs typeface="Times New Roman" pitchFamily="18" charset="0"/>
                        </a:rPr>
                        <a:t>Majority</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9" name="Rectangle 3"/>
          <p:cNvSpPr txBox="1">
            <a:spLocks noChangeArrowheads="1"/>
          </p:cNvSpPr>
          <p:nvPr/>
        </p:nvSpPr>
        <p:spPr>
          <a:xfrm>
            <a:off x="571472" y="5462606"/>
            <a:ext cx="7858180" cy="609600"/>
          </a:xfrm>
          <a:prstGeom prst="rect">
            <a:avLst/>
          </a:prstGeom>
        </p:spPr>
        <p:txBody>
          <a:bodyPr vert="horz" lIns="91440" tIns="45720" rIns="91440" bIns="45720" rtlCol="1">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3"/>
                </a:solidFill>
                <a:effectLst/>
                <a:uLnTx/>
                <a:uFillTx/>
                <a:latin typeface="Times New Roman" pitchFamily="18" charset="0"/>
                <a:ea typeface="+mn-ea"/>
                <a:cs typeface="Times New Roman" pitchFamily="18" charset="0"/>
              </a:rPr>
              <a:t>Arrow Theorem: There is no function </a:t>
            </a:r>
            <a:r>
              <a:rPr lang="en-US" sz="2400" b="1" noProof="0" dirty="0" smtClean="0">
                <a:solidFill>
                  <a:schemeClr val="accent3"/>
                </a:solidFill>
                <a:latin typeface="Times New Roman" pitchFamily="18" charset="0"/>
                <a:cs typeface="Times New Roman" pitchFamily="18" charset="0"/>
              </a:rPr>
              <a:t>which is IIA 				</a:t>
            </a:r>
            <a:r>
              <a:rPr lang="en-US" sz="2400" b="1" noProof="0" dirty="0" err="1" smtClean="0">
                <a:solidFill>
                  <a:schemeClr val="accent3"/>
                </a:solidFill>
                <a:latin typeface="Times New Roman" pitchFamily="18" charset="0"/>
                <a:cs typeface="Times New Roman" pitchFamily="18" charset="0"/>
              </a:rPr>
              <a:t>paretian</a:t>
            </a:r>
            <a:r>
              <a:rPr lang="en-US" sz="2400" b="1" noProof="0" dirty="0" smtClean="0">
                <a:solidFill>
                  <a:schemeClr val="accent3"/>
                </a:solidFill>
                <a:latin typeface="Times New Roman" pitchFamily="18" charset="0"/>
                <a:cs typeface="Times New Roman" pitchFamily="18" charset="0"/>
              </a:rPr>
              <a:t> and not dictatorial.</a:t>
            </a:r>
            <a:endParaRPr kumimoji="0" lang="en-US" sz="2400" b="1" i="0" u="none" strike="noStrike" kern="1200" cap="none" spc="0" normalizeH="0" baseline="0" noProof="0" dirty="0" smtClean="0">
              <a:ln>
                <a:noFill/>
              </a:ln>
              <a:solidFill>
                <a:schemeClr val="accent3"/>
              </a:solidFill>
              <a:effectLst/>
              <a:uLnTx/>
              <a:uFillTx/>
              <a:latin typeface="Times New Roman" pitchFamily="18" charset="0"/>
              <a:ea typeface="+mn-ea"/>
              <a:cs typeface="Times New Roman" pitchFamily="18" charset="0"/>
            </a:endParaRPr>
          </a:p>
          <a:p>
            <a:pPr marL="342900" marR="0" lvl="0" indent="-342900" algn="l"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smtClean="0">
              <a:ln>
                <a:noFill/>
              </a:ln>
              <a:solidFill>
                <a:schemeClr val="bg2"/>
              </a:solidFill>
              <a:effectLst/>
              <a:uLnTx/>
              <a:uFillTx/>
              <a:latin typeface="+mn-lt"/>
              <a:ea typeface="+mn-ea"/>
              <a:cs typeface="+mn-cs"/>
            </a:endParaRPr>
          </a:p>
        </p:txBody>
      </p:sp>
      <p:sp>
        <p:nvSpPr>
          <p:cNvPr id="10" name="TextBox 9"/>
          <p:cNvSpPr txBox="1"/>
          <p:nvPr/>
        </p:nvSpPr>
        <p:spPr>
          <a:xfrm>
            <a:off x="6500826" y="2336778"/>
            <a:ext cx="1571636" cy="1938992"/>
          </a:xfrm>
          <a:prstGeom prst="rect">
            <a:avLst/>
          </a:prstGeom>
          <a:noFill/>
        </p:spPr>
        <p:txBody>
          <a:bodyPr wrap="square" rtlCol="1">
            <a:spAutoFit/>
          </a:bodyPr>
          <a:lstStyle/>
          <a:p>
            <a:pPr algn="ctr"/>
            <a:r>
              <a:rPr lang="en-US" sz="2800" dirty="0" smtClean="0"/>
              <a:t>a&gt;b&gt;c</a:t>
            </a:r>
          </a:p>
          <a:p>
            <a:pPr algn="ctr"/>
            <a:r>
              <a:rPr lang="en-US" sz="2800" dirty="0" smtClean="0"/>
              <a:t>c&gt;a&gt;b</a:t>
            </a:r>
          </a:p>
          <a:p>
            <a:pPr algn="ctr"/>
            <a:r>
              <a:rPr lang="en-US" sz="2800" dirty="0" smtClean="0"/>
              <a:t>b&gt;c&gt;a</a:t>
            </a:r>
          </a:p>
          <a:p>
            <a:pPr algn="ctr"/>
            <a:endParaRPr lang="en-US" dirty="0" smtClean="0"/>
          </a:p>
          <a:p>
            <a:pPr algn="ctr"/>
            <a:endParaRPr lang="he-IL" dirty="0"/>
          </a:p>
        </p:txBody>
      </p:sp>
      <p:graphicFrame>
        <p:nvGraphicFramePr>
          <p:cNvPr id="32769" name="Object 1"/>
          <p:cNvGraphicFramePr>
            <a:graphicFrameLocks noChangeAspect="1"/>
          </p:cNvGraphicFramePr>
          <p:nvPr/>
        </p:nvGraphicFramePr>
        <p:xfrm>
          <a:off x="642910" y="1190613"/>
          <a:ext cx="4324350" cy="595313"/>
        </p:xfrm>
        <a:graphic>
          <a:graphicData uri="http://schemas.openxmlformats.org/presentationml/2006/ole">
            <p:oleObj spid="_x0000_s32769" name="משוואה" r:id="rId4" imgW="166356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270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9" fill="hold" grpId="0" nodeType="clickEffect">
                                  <p:stCondLst>
                                    <p:cond delay="0"/>
                                  </p:stCondLst>
                                  <p:childTnLst>
                                    <p:set>
                                      <p:cBhvr>
                                        <p:cTn id="10" dur="1" fill="hold">
                                          <p:stCondLst>
                                            <p:cond delay="0"/>
                                          </p:stCondLst>
                                        </p:cTn>
                                        <p:tgtEl>
                                          <p:spTgt spid="126979">
                                            <p:txEl>
                                              <p:pRg st="0" end="0"/>
                                            </p:txEl>
                                          </p:spTgt>
                                        </p:tgtEl>
                                        <p:attrNameLst>
                                          <p:attrName>style.visibility</p:attrName>
                                        </p:attrNameLst>
                                      </p:cBhvr>
                                      <p:to>
                                        <p:strVal val="visible"/>
                                      </p:to>
                                    </p:set>
                                    <p:anim calcmode="lin" valueType="num">
                                      <p:cBhvr additive="base">
                                        <p:cTn id="11" dur="500" fill="hold"/>
                                        <p:tgtEl>
                                          <p:spTgt spid="12697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69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P spid="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 name="מציין מיקום של תאריך 6"/>
          <p:cNvSpPr>
            <a:spLocks noGrp="1"/>
          </p:cNvSpPr>
          <p:nvPr>
            <p:ph type="dt" sz="quarter" idx="12"/>
          </p:nvPr>
        </p:nvSpPr>
        <p:spPr/>
        <p:txBody>
          <a:bodyPr/>
          <a:lstStyle/>
          <a:p>
            <a:pPr>
              <a:defRPr/>
            </a:pPr>
            <a:fld id="{185DD262-BE54-440E-9EEB-FABC4284DA36}" type="datetime1">
              <a:rPr lang="en-US" smtClean="0"/>
              <a:pPr>
                <a:defRPr/>
              </a:pPr>
              <a:t>9/11/2011</a:t>
            </a:fld>
            <a:endParaRPr lang="en-US" dirty="0"/>
          </a:p>
        </p:txBody>
      </p:sp>
      <p:sp>
        <p:nvSpPr>
          <p:cNvPr id="30724" name="Rectangle 2"/>
          <p:cNvSpPr>
            <a:spLocks noGrp="1" noChangeArrowheads="1"/>
          </p:cNvSpPr>
          <p:nvPr>
            <p:ph type="title"/>
          </p:nvPr>
        </p:nvSpPr>
        <p:spPr>
          <a:xfrm>
            <a:off x="90488" y="0"/>
            <a:ext cx="7481908" cy="1500174"/>
          </a:xfrm>
        </p:spPr>
        <p:txBody>
          <a:bodyPr>
            <a:normAutofit/>
          </a:bodyPr>
          <a:lstStyle/>
          <a:p>
            <a:pPr rtl="0"/>
            <a:r>
              <a:rPr lang="en-AU" dirty="0" err="1" smtClean="0">
                <a:solidFill>
                  <a:schemeClr val="accent2"/>
                </a:solidFill>
                <a:latin typeface="Times New Roman" pitchFamily="18" charset="0"/>
                <a:cs typeface="Times New Roman" pitchFamily="18" charset="0"/>
              </a:rPr>
              <a:t>Gibbard</a:t>
            </a:r>
            <a:r>
              <a:rPr lang="en-AU" dirty="0" smtClean="0">
                <a:solidFill>
                  <a:schemeClr val="accent2"/>
                </a:solidFill>
                <a:latin typeface="Times New Roman" pitchFamily="18" charset="0"/>
                <a:cs typeface="Times New Roman" pitchFamily="18" charset="0"/>
              </a:rPr>
              <a:t> </a:t>
            </a:r>
            <a:r>
              <a:rPr lang="en-AU" dirty="0" err="1" smtClean="0">
                <a:solidFill>
                  <a:schemeClr val="accent2"/>
                </a:solidFill>
                <a:latin typeface="Times New Roman" pitchFamily="18" charset="0"/>
                <a:cs typeface="Times New Roman" pitchFamily="18" charset="0"/>
              </a:rPr>
              <a:t>Satterhwaite</a:t>
            </a:r>
            <a:r>
              <a:rPr lang="en-AU" dirty="0" smtClean="0">
                <a:solidFill>
                  <a:schemeClr val="accent2"/>
                </a:solidFill>
                <a:latin typeface="Times New Roman" pitchFamily="18" charset="0"/>
                <a:cs typeface="Times New Roman" pitchFamily="18" charset="0"/>
              </a:rPr>
              <a:t>  theorem:</a:t>
            </a:r>
            <a:endParaRPr lang="en-US" dirty="0" smtClean="0">
              <a:solidFill>
                <a:schemeClr val="accent2"/>
              </a:solidFill>
              <a:latin typeface="Times New Roman" pitchFamily="18" charset="0"/>
              <a:cs typeface="Times New Roman" pitchFamily="18" charset="0"/>
            </a:endParaRPr>
          </a:p>
        </p:txBody>
      </p:sp>
      <p:grpSp>
        <p:nvGrpSpPr>
          <p:cNvPr id="2" name="קבוצה 29"/>
          <p:cNvGrpSpPr/>
          <p:nvPr/>
        </p:nvGrpSpPr>
        <p:grpSpPr>
          <a:xfrm>
            <a:off x="-1101715" y="1419220"/>
            <a:ext cx="7673979" cy="1295400"/>
            <a:chOff x="-1101715" y="1419220"/>
            <a:chExt cx="7673979" cy="1295400"/>
          </a:xfrm>
        </p:grpSpPr>
        <p:sp>
          <p:nvSpPr>
            <p:cNvPr id="21" name="Rectangle 2"/>
            <p:cNvSpPr txBox="1">
              <a:spLocks noChangeArrowheads="1"/>
            </p:cNvSpPr>
            <p:nvPr/>
          </p:nvSpPr>
          <p:spPr>
            <a:xfrm>
              <a:off x="-1101715" y="1419220"/>
              <a:ext cx="7102475" cy="1295400"/>
            </a:xfrm>
            <a:prstGeom prst="rect">
              <a:avLst/>
            </a:prstGeom>
          </p:spPr>
          <p:txBody>
            <a:bodyPr vert="horz" lIns="91440" tIns="45720" rIns="91440" bIns="45720" rtlCol="1"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400" b="0" i="0" u="none" strike="noStrike" kern="1200" cap="none" spc="0" normalizeH="0" baseline="0" noProof="0" dirty="0" smtClean="0">
                  <a:ln>
                    <a:noFill/>
                  </a:ln>
                  <a:effectLst/>
                  <a:uLnTx/>
                  <a:uFillTx/>
                  <a:latin typeface="Times New Roman" pitchFamily="18" charset="0"/>
                  <a:ea typeface="+mj-ea"/>
                  <a:cs typeface="Times New Roman" pitchFamily="18" charset="0"/>
                </a:rPr>
                <a:t>Social choice function:</a:t>
              </a:r>
              <a:endParaRPr kumimoji="0" lang="en-US" sz="24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graphicFrame>
          <p:nvGraphicFramePr>
            <p:cNvPr id="4099" name="Object 3"/>
            <p:cNvGraphicFramePr>
              <a:graphicFrameLocks noChangeAspect="1"/>
            </p:cNvGraphicFramePr>
            <p:nvPr/>
          </p:nvGraphicFramePr>
          <p:xfrm>
            <a:off x="4071934" y="1643050"/>
            <a:ext cx="2500330" cy="609258"/>
          </p:xfrm>
          <a:graphic>
            <a:graphicData uri="http://schemas.openxmlformats.org/presentationml/2006/ole">
              <p:oleObj spid="_x0000_s325634" name="משוואה" r:id="rId4" imgW="939600" imgH="228600" progId="Equation.3">
                <p:embed/>
              </p:oleObj>
            </a:graphicData>
          </a:graphic>
        </p:graphicFrame>
      </p:grpSp>
      <p:grpSp>
        <p:nvGrpSpPr>
          <p:cNvPr id="3" name="קבוצה 30"/>
          <p:cNvGrpSpPr/>
          <p:nvPr/>
        </p:nvGrpSpPr>
        <p:grpSpPr>
          <a:xfrm>
            <a:off x="-1143040" y="3571876"/>
            <a:ext cx="8429684" cy="1295400"/>
            <a:chOff x="-928726" y="2285992"/>
            <a:chExt cx="8429684" cy="1295400"/>
          </a:xfrm>
        </p:grpSpPr>
        <p:graphicFrame>
          <p:nvGraphicFramePr>
            <p:cNvPr id="4100" name="Object 4"/>
            <p:cNvGraphicFramePr>
              <a:graphicFrameLocks noChangeAspect="1"/>
            </p:cNvGraphicFramePr>
            <p:nvPr/>
          </p:nvGraphicFramePr>
          <p:xfrm>
            <a:off x="4143372" y="2571744"/>
            <a:ext cx="3357586" cy="665253"/>
          </p:xfrm>
          <a:graphic>
            <a:graphicData uri="http://schemas.openxmlformats.org/presentationml/2006/ole">
              <p:oleObj spid="_x0000_s325635" name="משוואה" r:id="rId5" imgW="1155600" imgH="228600" progId="Equation.3">
                <p:embed/>
              </p:oleObj>
            </a:graphicData>
          </a:graphic>
        </p:graphicFrame>
        <p:sp>
          <p:nvSpPr>
            <p:cNvPr id="26" name="Rectangle 2"/>
            <p:cNvSpPr txBox="1">
              <a:spLocks noChangeArrowheads="1"/>
            </p:cNvSpPr>
            <p:nvPr/>
          </p:nvSpPr>
          <p:spPr>
            <a:xfrm>
              <a:off x="-928726" y="2285992"/>
              <a:ext cx="7102475" cy="1295400"/>
            </a:xfrm>
            <a:prstGeom prst="rect">
              <a:avLst/>
            </a:prstGeom>
          </p:spPr>
          <p:txBody>
            <a:bodyPr vert="horz" lIns="91440" tIns="45720" rIns="91440" bIns="45720" rtlCol="1"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400" b="0" i="0" u="none" strike="noStrike" kern="1200" cap="none" spc="0" normalizeH="0" baseline="0" noProof="0" dirty="0" smtClean="0">
                  <a:ln>
                    <a:noFill/>
                  </a:ln>
                  <a:effectLst/>
                  <a:uLnTx/>
                  <a:uFillTx/>
                  <a:latin typeface="Times New Roman" pitchFamily="18" charset="0"/>
                  <a:ea typeface="+mj-ea"/>
                  <a:cs typeface="Times New Roman" pitchFamily="18" charset="0"/>
                </a:rPr>
                <a:t>Social welfare function:</a:t>
              </a:r>
              <a:endParaRPr kumimoji="0" lang="en-US" sz="2400" b="0"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grpSp>
      <p:grpSp>
        <p:nvGrpSpPr>
          <p:cNvPr id="4" name="קבוצה 28"/>
          <p:cNvGrpSpPr/>
          <p:nvPr/>
        </p:nvGrpSpPr>
        <p:grpSpPr>
          <a:xfrm>
            <a:off x="857224" y="2714620"/>
            <a:ext cx="6786610" cy="646331"/>
            <a:chOff x="857224" y="3925677"/>
            <a:chExt cx="6786610" cy="646331"/>
          </a:xfrm>
        </p:grpSpPr>
        <p:sp>
          <p:nvSpPr>
            <p:cNvPr id="27" name="TextBox 26"/>
            <p:cNvSpPr txBox="1"/>
            <p:nvPr/>
          </p:nvSpPr>
          <p:spPr>
            <a:xfrm>
              <a:off x="857224" y="3925677"/>
              <a:ext cx="6786610" cy="646331"/>
            </a:xfrm>
            <a:prstGeom prst="rect">
              <a:avLst/>
            </a:prstGeom>
            <a:noFill/>
          </p:spPr>
          <p:txBody>
            <a:bodyPr wrap="square" rtlCol="1">
              <a:spAutoFit/>
            </a:bodyPr>
            <a:lstStyle/>
            <a:p>
              <a:pPr algn="l" rtl="0"/>
              <a:r>
                <a:rPr lang="en-US" b="1" dirty="0" smtClean="0"/>
                <a:t>GS theorem</a:t>
              </a:r>
              <a:r>
                <a:rPr lang="en-US" dirty="0" smtClean="0"/>
                <a:t>:  For any             , there is no Social choice function 		which is onto A, and not </a:t>
              </a:r>
              <a:r>
                <a:rPr lang="en-US" dirty="0" err="1" smtClean="0"/>
                <a:t>manipulatable</a:t>
              </a:r>
              <a:r>
                <a:rPr lang="en-US" dirty="0" smtClean="0"/>
                <a:t>. </a:t>
              </a:r>
              <a:endParaRPr lang="he-IL" dirty="0"/>
            </a:p>
          </p:txBody>
        </p:sp>
        <p:graphicFrame>
          <p:nvGraphicFramePr>
            <p:cNvPr id="4101" name="Object 5"/>
            <p:cNvGraphicFramePr>
              <a:graphicFrameLocks noChangeAspect="1"/>
            </p:cNvGraphicFramePr>
            <p:nvPr/>
          </p:nvGraphicFramePr>
          <p:xfrm>
            <a:off x="3000364" y="4000504"/>
            <a:ext cx="608691" cy="285752"/>
          </p:xfrm>
          <a:graphic>
            <a:graphicData uri="http://schemas.openxmlformats.org/presentationml/2006/ole">
              <p:oleObj spid="_x0000_s325636" name="משוואה" r:id="rId6" imgW="431640" imgH="203040" progId="Equation.3">
                <p:embed/>
              </p:oleObj>
            </a:graphicData>
          </a:graphic>
        </p:graphicFrame>
      </p:grpSp>
      <p:sp>
        <p:nvSpPr>
          <p:cNvPr id="32" name="מציין מיקום של מספר שקופית 31"/>
          <p:cNvSpPr>
            <a:spLocks noGrp="1"/>
          </p:cNvSpPr>
          <p:nvPr>
            <p:ph type="sldNum" sz="quarter" idx="11"/>
          </p:nvPr>
        </p:nvSpPr>
        <p:spPr/>
        <p:txBody>
          <a:bodyPr/>
          <a:lstStyle/>
          <a:p>
            <a:fld id="{EC51A4FC-4618-4A5F-9ED6-CD11F07CBD28}" type="slidenum">
              <a:rPr lang="he-IL"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a:r>
              <a:rPr lang="en-US" dirty="0" smtClean="0">
                <a:solidFill>
                  <a:schemeClr val="accent2"/>
                </a:solidFill>
              </a:rPr>
              <a:t>Example: </a:t>
            </a:r>
            <a:endParaRPr lang="he-IL" dirty="0">
              <a:solidFill>
                <a:schemeClr val="accent2"/>
              </a:solidFill>
            </a:endParaRP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8</a:t>
            </a:fld>
            <a:endParaRPr lang="he-IL"/>
          </a:p>
        </p:txBody>
      </p:sp>
      <p:graphicFrame>
        <p:nvGraphicFramePr>
          <p:cNvPr id="7170" name="Object 2"/>
          <p:cNvGraphicFramePr>
            <a:graphicFrameLocks noChangeAspect="1"/>
          </p:cNvGraphicFramePr>
          <p:nvPr/>
        </p:nvGraphicFramePr>
        <p:xfrm>
          <a:off x="3419872" y="620688"/>
          <a:ext cx="4324350" cy="595312"/>
        </p:xfrm>
        <a:graphic>
          <a:graphicData uri="http://schemas.openxmlformats.org/presentationml/2006/ole">
            <p:oleObj spid="_x0000_s61442" name="משוואה" r:id="rId4" imgW="1663560" imgH="228600" progId="Equation.3">
              <p:embed/>
            </p:oleObj>
          </a:graphicData>
        </a:graphic>
      </p:graphicFrame>
      <p:sp>
        <p:nvSpPr>
          <p:cNvPr id="9" name="קשת 8"/>
          <p:cNvSpPr/>
          <p:nvPr/>
        </p:nvSpPr>
        <p:spPr>
          <a:xfrm rot="16652798">
            <a:off x="2114775" y="2461973"/>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
        <p:nvSpPr>
          <p:cNvPr id="10" name="קשת 9"/>
          <p:cNvSpPr/>
          <p:nvPr/>
        </p:nvSpPr>
        <p:spPr>
          <a:xfrm>
            <a:off x="5643570" y="2428868"/>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dirty="0"/>
          </a:p>
        </p:txBody>
      </p:sp>
      <p:sp>
        <p:nvSpPr>
          <p:cNvPr id="11" name="קשת 10"/>
          <p:cNvSpPr/>
          <p:nvPr/>
        </p:nvSpPr>
        <p:spPr>
          <a:xfrm rot="5787905">
            <a:off x="5687328" y="2662364"/>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4" name="קשת 13"/>
          <p:cNvSpPr/>
          <p:nvPr/>
        </p:nvSpPr>
        <p:spPr>
          <a:xfrm rot="10998949">
            <a:off x="2191137" y="2766901"/>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cxnSp>
        <p:nvCxnSpPr>
          <p:cNvPr id="16" name="מחבר ישר 15"/>
          <p:cNvCxnSpPr/>
          <p:nvPr/>
        </p:nvCxnSpPr>
        <p:spPr>
          <a:xfrm>
            <a:off x="4071934" y="2428868"/>
            <a:ext cx="1357322" cy="0"/>
          </a:xfrm>
          <a:prstGeom prst="line">
            <a:avLst/>
          </a:prstGeom>
        </p:spPr>
        <p:style>
          <a:lnRef idx="1">
            <a:schemeClr val="dk1"/>
          </a:lnRef>
          <a:fillRef idx="0">
            <a:schemeClr val="dk1"/>
          </a:fillRef>
          <a:effectRef idx="0">
            <a:schemeClr val="dk1"/>
          </a:effectRef>
          <a:fontRef idx="minor">
            <a:schemeClr val="tx1"/>
          </a:fontRef>
        </p:style>
      </p:cxnSp>
      <p:cxnSp>
        <p:nvCxnSpPr>
          <p:cNvPr id="17" name="מחבר ישר 16"/>
          <p:cNvCxnSpPr/>
          <p:nvPr/>
        </p:nvCxnSpPr>
        <p:spPr>
          <a:xfrm>
            <a:off x="4143372" y="4429132"/>
            <a:ext cx="1357322" cy="0"/>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5500694" y="2273850"/>
            <a:ext cx="1000132" cy="369332"/>
          </a:xfrm>
          <a:prstGeom prst="rect">
            <a:avLst/>
          </a:prstGeom>
          <a:noFill/>
        </p:spPr>
        <p:txBody>
          <a:bodyPr wrap="square" rtlCol="1">
            <a:spAutoFit/>
          </a:bodyPr>
          <a:lstStyle/>
          <a:p>
            <a:pPr algn="ctr"/>
            <a:r>
              <a:rPr lang="en-US" dirty="0" smtClean="0"/>
              <a:t>100</a:t>
            </a:r>
            <a:endParaRPr lang="he-IL" dirty="0"/>
          </a:p>
        </p:txBody>
      </p:sp>
      <p:sp>
        <p:nvSpPr>
          <p:cNvPr id="20" name="TextBox 19"/>
          <p:cNvSpPr txBox="1"/>
          <p:nvPr/>
        </p:nvSpPr>
        <p:spPr>
          <a:xfrm>
            <a:off x="1714480" y="3214686"/>
            <a:ext cx="1000132" cy="369332"/>
          </a:xfrm>
          <a:prstGeom prst="rect">
            <a:avLst/>
          </a:prstGeom>
          <a:noFill/>
        </p:spPr>
        <p:txBody>
          <a:bodyPr wrap="square" rtlCol="1">
            <a:spAutoFit/>
          </a:bodyPr>
          <a:lstStyle/>
          <a:p>
            <a:pPr algn="ctr"/>
            <a:r>
              <a:rPr lang="en-US" dirty="0" smtClean="0"/>
              <a:t>001</a:t>
            </a:r>
            <a:endParaRPr lang="he-IL" dirty="0"/>
          </a:p>
        </p:txBody>
      </p:sp>
      <p:sp>
        <p:nvSpPr>
          <p:cNvPr id="21" name="TextBox 20"/>
          <p:cNvSpPr txBox="1"/>
          <p:nvPr/>
        </p:nvSpPr>
        <p:spPr>
          <a:xfrm>
            <a:off x="3214678" y="4274114"/>
            <a:ext cx="1000132" cy="369332"/>
          </a:xfrm>
          <a:prstGeom prst="rect">
            <a:avLst/>
          </a:prstGeom>
          <a:noFill/>
        </p:spPr>
        <p:txBody>
          <a:bodyPr wrap="square" rtlCol="1">
            <a:spAutoFit/>
          </a:bodyPr>
          <a:lstStyle/>
          <a:p>
            <a:pPr algn="ctr"/>
            <a:r>
              <a:rPr lang="en-US" dirty="0" smtClean="0">
                <a:solidFill>
                  <a:srgbClr val="FFC000"/>
                </a:solidFill>
              </a:rPr>
              <a:t>011</a:t>
            </a:r>
            <a:endParaRPr lang="he-IL" dirty="0">
              <a:solidFill>
                <a:srgbClr val="FFC000"/>
              </a:solidFill>
            </a:endParaRPr>
          </a:p>
        </p:txBody>
      </p:sp>
      <p:sp>
        <p:nvSpPr>
          <p:cNvPr id="22" name="TextBox 21"/>
          <p:cNvSpPr txBox="1"/>
          <p:nvPr/>
        </p:nvSpPr>
        <p:spPr>
          <a:xfrm>
            <a:off x="3071802" y="2214554"/>
            <a:ext cx="1000132" cy="369332"/>
          </a:xfrm>
          <a:prstGeom prst="rect">
            <a:avLst/>
          </a:prstGeom>
          <a:noFill/>
        </p:spPr>
        <p:txBody>
          <a:bodyPr wrap="square" rtlCol="1">
            <a:spAutoFit/>
          </a:bodyPr>
          <a:lstStyle/>
          <a:p>
            <a:pPr algn="ctr"/>
            <a:r>
              <a:rPr lang="en-US" dirty="0" smtClean="0">
                <a:solidFill>
                  <a:srgbClr val="FFC000"/>
                </a:solidFill>
              </a:rPr>
              <a:t>101</a:t>
            </a:r>
            <a:endParaRPr lang="he-IL" dirty="0">
              <a:solidFill>
                <a:srgbClr val="FFC000"/>
              </a:solidFill>
            </a:endParaRPr>
          </a:p>
        </p:txBody>
      </p:sp>
      <p:sp>
        <p:nvSpPr>
          <p:cNvPr id="23" name="TextBox 22"/>
          <p:cNvSpPr txBox="1"/>
          <p:nvPr/>
        </p:nvSpPr>
        <p:spPr>
          <a:xfrm>
            <a:off x="6929454" y="3273982"/>
            <a:ext cx="1000132" cy="369332"/>
          </a:xfrm>
          <a:prstGeom prst="rect">
            <a:avLst/>
          </a:prstGeom>
          <a:noFill/>
        </p:spPr>
        <p:txBody>
          <a:bodyPr wrap="square" rtlCol="1">
            <a:spAutoFit/>
          </a:bodyPr>
          <a:lstStyle/>
          <a:p>
            <a:pPr algn="ctr"/>
            <a:r>
              <a:rPr lang="en-US" dirty="0" smtClean="0"/>
              <a:t>110</a:t>
            </a:r>
            <a:endParaRPr lang="he-IL" dirty="0"/>
          </a:p>
        </p:txBody>
      </p:sp>
      <p:sp>
        <p:nvSpPr>
          <p:cNvPr id="24" name="TextBox 23"/>
          <p:cNvSpPr txBox="1"/>
          <p:nvPr/>
        </p:nvSpPr>
        <p:spPr>
          <a:xfrm>
            <a:off x="5500694" y="4274114"/>
            <a:ext cx="1000132" cy="369332"/>
          </a:xfrm>
          <a:prstGeom prst="rect">
            <a:avLst/>
          </a:prstGeom>
          <a:noFill/>
        </p:spPr>
        <p:txBody>
          <a:bodyPr wrap="square" rtlCol="1">
            <a:spAutoFit/>
          </a:bodyPr>
          <a:lstStyle/>
          <a:p>
            <a:pPr algn="ctr"/>
            <a:r>
              <a:rPr lang="en-US" dirty="0" smtClean="0"/>
              <a:t>010</a:t>
            </a:r>
            <a:endParaRPr lang="he-IL" dirty="0"/>
          </a:p>
        </p:txBody>
      </p:sp>
      <p:sp>
        <p:nvSpPr>
          <p:cNvPr id="25" name="TextBox 24"/>
          <p:cNvSpPr txBox="1"/>
          <p:nvPr/>
        </p:nvSpPr>
        <p:spPr>
          <a:xfrm>
            <a:off x="2786050" y="1643050"/>
            <a:ext cx="1428760" cy="369332"/>
          </a:xfrm>
          <a:prstGeom prst="rect">
            <a:avLst/>
          </a:prstGeom>
          <a:noFill/>
        </p:spPr>
        <p:txBody>
          <a:bodyPr wrap="square" rtlCol="1">
            <a:spAutoFit/>
          </a:bodyPr>
          <a:lstStyle/>
          <a:p>
            <a:r>
              <a:rPr lang="en-US" dirty="0" smtClean="0"/>
              <a:t>My opinion</a:t>
            </a:r>
            <a:endParaRPr lang="he-IL" dirty="0"/>
          </a:p>
        </p:txBody>
      </p:sp>
      <p:sp>
        <p:nvSpPr>
          <p:cNvPr id="26" name="TextBox 25"/>
          <p:cNvSpPr txBox="1"/>
          <p:nvPr/>
        </p:nvSpPr>
        <p:spPr>
          <a:xfrm>
            <a:off x="2714612" y="4643446"/>
            <a:ext cx="2000264" cy="369332"/>
          </a:xfrm>
          <a:prstGeom prst="rect">
            <a:avLst/>
          </a:prstGeom>
          <a:noFill/>
        </p:spPr>
        <p:txBody>
          <a:bodyPr wrap="square" rtlCol="1">
            <a:spAutoFit/>
          </a:bodyPr>
          <a:lstStyle/>
          <a:p>
            <a:pPr algn="ctr"/>
            <a:r>
              <a:rPr lang="en-US" dirty="0" smtClean="0"/>
              <a:t>Social aggregator</a:t>
            </a:r>
            <a:endParaRPr lang="he-IL" dirty="0"/>
          </a:p>
        </p:txBody>
      </p:sp>
      <p:sp>
        <p:nvSpPr>
          <p:cNvPr id="27" name="כותרת 1"/>
          <p:cNvSpPr txBox="1">
            <a:spLocks/>
          </p:cNvSpPr>
          <p:nvPr/>
        </p:nvSpPr>
        <p:spPr>
          <a:xfrm>
            <a:off x="611560" y="5229200"/>
            <a:ext cx="8229600" cy="1143000"/>
          </a:xfrm>
          <a:prstGeom prst="rect">
            <a:avLst/>
          </a:prstGeom>
        </p:spPr>
        <p:txBody>
          <a:bodyPr vert="horz" lIns="91440" tIns="45720" rIns="91440" bIns="45720" rtlCol="1" anchor="ctr">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2"/>
                </a:solidFill>
                <a:effectLst/>
                <a:uLnTx/>
                <a:uFillTx/>
                <a:latin typeface="+mj-lt"/>
                <a:ea typeface="+mj-ea"/>
                <a:cs typeface="+mj-cs"/>
              </a:rPr>
              <a:t>Facility location</a:t>
            </a:r>
            <a:endParaRPr kumimoji="0" lang="he-IL" sz="4400" b="0"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a:r>
              <a:rPr lang="en-US" dirty="0" smtClean="0">
                <a:solidFill>
                  <a:schemeClr val="accent2"/>
                </a:solidFill>
              </a:rPr>
              <a:t>Example: </a:t>
            </a:r>
            <a:endParaRPr lang="he-IL" dirty="0">
              <a:solidFill>
                <a:schemeClr val="accent2"/>
              </a:solidFill>
            </a:endParaRPr>
          </a:p>
        </p:txBody>
      </p:sp>
      <p:sp>
        <p:nvSpPr>
          <p:cNvPr id="4" name="מציין מיקום של תאריך 3"/>
          <p:cNvSpPr>
            <a:spLocks noGrp="1"/>
          </p:cNvSpPr>
          <p:nvPr>
            <p:ph type="dt" sz="half" idx="10"/>
          </p:nvPr>
        </p:nvSpPr>
        <p:spPr/>
        <p:txBody>
          <a:bodyPr/>
          <a:lstStyle/>
          <a:p>
            <a:fld id="{E60E7960-3E70-47A1-8A64-6DCF9DBF13F5}" type="datetime1">
              <a:rPr lang="en-US" smtClean="0"/>
              <a:pPr/>
              <a:t>9/11/2011</a:t>
            </a:fld>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9</a:t>
            </a:fld>
            <a:endParaRPr lang="he-IL"/>
          </a:p>
        </p:txBody>
      </p:sp>
      <p:graphicFrame>
        <p:nvGraphicFramePr>
          <p:cNvPr id="7170" name="Object 2"/>
          <p:cNvGraphicFramePr>
            <a:graphicFrameLocks noChangeAspect="1"/>
          </p:cNvGraphicFramePr>
          <p:nvPr/>
        </p:nvGraphicFramePr>
        <p:xfrm>
          <a:off x="3286116" y="571480"/>
          <a:ext cx="4324350" cy="595312"/>
        </p:xfrm>
        <a:graphic>
          <a:graphicData uri="http://schemas.openxmlformats.org/presentationml/2006/ole">
            <p:oleObj spid="_x0000_s62466" name="משוואה" r:id="rId4" imgW="1663560" imgH="228600" progId="Equation.3">
              <p:embed/>
            </p:oleObj>
          </a:graphicData>
        </a:graphic>
      </p:graphicFrame>
      <p:sp>
        <p:nvSpPr>
          <p:cNvPr id="9" name="קשת 8"/>
          <p:cNvSpPr/>
          <p:nvPr/>
        </p:nvSpPr>
        <p:spPr>
          <a:xfrm rot="16652798">
            <a:off x="2114775" y="2461973"/>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sp>
        <p:nvSpPr>
          <p:cNvPr id="10" name="קשת 9"/>
          <p:cNvSpPr/>
          <p:nvPr/>
        </p:nvSpPr>
        <p:spPr>
          <a:xfrm>
            <a:off x="5643570" y="2428868"/>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dirty="0"/>
          </a:p>
        </p:txBody>
      </p:sp>
      <p:sp>
        <p:nvSpPr>
          <p:cNvPr id="11" name="קשת 10"/>
          <p:cNvSpPr/>
          <p:nvPr/>
        </p:nvSpPr>
        <p:spPr>
          <a:xfrm rot="5787905">
            <a:off x="5687328" y="2662364"/>
            <a:ext cx="1857388" cy="17145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4" name="קשת 13"/>
          <p:cNvSpPr/>
          <p:nvPr/>
        </p:nvSpPr>
        <p:spPr>
          <a:xfrm rot="10998949">
            <a:off x="2191137" y="2766901"/>
            <a:ext cx="1857388" cy="1714512"/>
          </a:xfrm>
          <a:prstGeom prst="arc">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he-IL"/>
          </a:p>
        </p:txBody>
      </p:sp>
      <p:cxnSp>
        <p:nvCxnSpPr>
          <p:cNvPr id="16" name="מחבר ישר 15"/>
          <p:cNvCxnSpPr/>
          <p:nvPr/>
        </p:nvCxnSpPr>
        <p:spPr>
          <a:xfrm>
            <a:off x="4071934" y="2428868"/>
            <a:ext cx="1357322" cy="0"/>
          </a:xfrm>
          <a:prstGeom prst="line">
            <a:avLst/>
          </a:prstGeom>
        </p:spPr>
        <p:style>
          <a:lnRef idx="1">
            <a:schemeClr val="dk1"/>
          </a:lnRef>
          <a:fillRef idx="0">
            <a:schemeClr val="dk1"/>
          </a:fillRef>
          <a:effectRef idx="0">
            <a:schemeClr val="dk1"/>
          </a:effectRef>
          <a:fontRef idx="minor">
            <a:schemeClr val="tx1"/>
          </a:fontRef>
        </p:style>
      </p:cxnSp>
      <p:cxnSp>
        <p:nvCxnSpPr>
          <p:cNvPr id="17" name="מחבר ישר 16"/>
          <p:cNvCxnSpPr/>
          <p:nvPr/>
        </p:nvCxnSpPr>
        <p:spPr>
          <a:xfrm>
            <a:off x="4143372" y="4429132"/>
            <a:ext cx="1357322" cy="0"/>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5500694" y="2273850"/>
            <a:ext cx="1000132" cy="369332"/>
          </a:xfrm>
          <a:prstGeom prst="rect">
            <a:avLst/>
          </a:prstGeom>
          <a:noFill/>
        </p:spPr>
        <p:txBody>
          <a:bodyPr wrap="square" rtlCol="1">
            <a:spAutoFit/>
          </a:bodyPr>
          <a:lstStyle/>
          <a:p>
            <a:pPr algn="ctr"/>
            <a:r>
              <a:rPr lang="en-US" dirty="0" smtClean="0"/>
              <a:t>100</a:t>
            </a:r>
            <a:endParaRPr lang="he-IL" dirty="0"/>
          </a:p>
        </p:txBody>
      </p:sp>
      <p:sp>
        <p:nvSpPr>
          <p:cNvPr id="20" name="TextBox 19"/>
          <p:cNvSpPr txBox="1"/>
          <p:nvPr/>
        </p:nvSpPr>
        <p:spPr>
          <a:xfrm>
            <a:off x="1714480" y="3214686"/>
            <a:ext cx="1000132" cy="369332"/>
          </a:xfrm>
          <a:prstGeom prst="rect">
            <a:avLst/>
          </a:prstGeom>
          <a:noFill/>
        </p:spPr>
        <p:txBody>
          <a:bodyPr wrap="square" rtlCol="1">
            <a:spAutoFit/>
          </a:bodyPr>
          <a:lstStyle/>
          <a:p>
            <a:pPr algn="ctr"/>
            <a:r>
              <a:rPr lang="en-US" dirty="0" smtClean="0"/>
              <a:t>001</a:t>
            </a:r>
            <a:endParaRPr lang="he-IL" dirty="0"/>
          </a:p>
        </p:txBody>
      </p:sp>
      <p:sp>
        <p:nvSpPr>
          <p:cNvPr id="21" name="TextBox 20"/>
          <p:cNvSpPr txBox="1"/>
          <p:nvPr/>
        </p:nvSpPr>
        <p:spPr>
          <a:xfrm>
            <a:off x="3214678" y="4274114"/>
            <a:ext cx="1000132" cy="369332"/>
          </a:xfrm>
          <a:prstGeom prst="rect">
            <a:avLst/>
          </a:prstGeom>
          <a:noFill/>
        </p:spPr>
        <p:txBody>
          <a:bodyPr wrap="square" rtlCol="1">
            <a:spAutoFit/>
          </a:bodyPr>
          <a:lstStyle/>
          <a:p>
            <a:pPr algn="ctr"/>
            <a:r>
              <a:rPr lang="en-US" dirty="0" smtClean="0">
                <a:solidFill>
                  <a:srgbClr val="FFC000"/>
                </a:solidFill>
              </a:rPr>
              <a:t>011</a:t>
            </a:r>
            <a:endParaRPr lang="he-IL" dirty="0">
              <a:solidFill>
                <a:srgbClr val="FFC000"/>
              </a:solidFill>
            </a:endParaRPr>
          </a:p>
        </p:txBody>
      </p:sp>
      <p:sp>
        <p:nvSpPr>
          <p:cNvPr id="22" name="TextBox 21"/>
          <p:cNvSpPr txBox="1"/>
          <p:nvPr/>
        </p:nvSpPr>
        <p:spPr>
          <a:xfrm>
            <a:off x="3071802" y="2214554"/>
            <a:ext cx="1000132" cy="369332"/>
          </a:xfrm>
          <a:prstGeom prst="rect">
            <a:avLst/>
          </a:prstGeom>
          <a:noFill/>
        </p:spPr>
        <p:txBody>
          <a:bodyPr wrap="square" rtlCol="1">
            <a:spAutoFit/>
          </a:bodyPr>
          <a:lstStyle/>
          <a:p>
            <a:pPr algn="ctr"/>
            <a:r>
              <a:rPr lang="en-US" dirty="0" smtClean="0">
                <a:solidFill>
                  <a:srgbClr val="FFC000"/>
                </a:solidFill>
              </a:rPr>
              <a:t>101</a:t>
            </a:r>
            <a:endParaRPr lang="he-IL" dirty="0">
              <a:solidFill>
                <a:srgbClr val="FFC000"/>
              </a:solidFill>
            </a:endParaRPr>
          </a:p>
        </p:txBody>
      </p:sp>
      <p:sp>
        <p:nvSpPr>
          <p:cNvPr id="23" name="TextBox 22"/>
          <p:cNvSpPr txBox="1"/>
          <p:nvPr/>
        </p:nvSpPr>
        <p:spPr>
          <a:xfrm>
            <a:off x="6929454" y="3273982"/>
            <a:ext cx="1000132" cy="369332"/>
          </a:xfrm>
          <a:prstGeom prst="rect">
            <a:avLst/>
          </a:prstGeom>
          <a:noFill/>
        </p:spPr>
        <p:txBody>
          <a:bodyPr wrap="square" rtlCol="1">
            <a:spAutoFit/>
          </a:bodyPr>
          <a:lstStyle/>
          <a:p>
            <a:pPr algn="ctr"/>
            <a:r>
              <a:rPr lang="en-US" dirty="0" smtClean="0"/>
              <a:t>110</a:t>
            </a:r>
            <a:endParaRPr lang="he-IL" dirty="0"/>
          </a:p>
        </p:txBody>
      </p:sp>
      <p:sp>
        <p:nvSpPr>
          <p:cNvPr id="24" name="TextBox 23"/>
          <p:cNvSpPr txBox="1"/>
          <p:nvPr/>
        </p:nvSpPr>
        <p:spPr>
          <a:xfrm>
            <a:off x="5500694" y="4274114"/>
            <a:ext cx="1000132" cy="369332"/>
          </a:xfrm>
          <a:prstGeom prst="rect">
            <a:avLst/>
          </a:prstGeom>
          <a:noFill/>
        </p:spPr>
        <p:txBody>
          <a:bodyPr wrap="square" rtlCol="1">
            <a:spAutoFit/>
          </a:bodyPr>
          <a:lstStyle/>
          <a:p>
            <a:pPr algn="ctr"/>
            <a:r>
              <a:rPr lang="en-US" dirty="0" smtClean="0"/>
              <a:t>010</a:t>
            </a:r>
            <a:endParaRPr lang="he-IL" dirty="0"/>
          </a:p>
        </p:txBody>
      </p:sp>
      <p:sp>
        <p:nvSpPr>
          <p:cNvPr id="25" name="TextBox 24"/>
          <p:cNvSpPr txBox="1"/>
          <p:nvPr/>
        </p:nvSpPr>
        <p:spPr>
          <a:xfrm>
            <a:off x="2786050" y="1643050"/>
            <a:ext cx="1428760" cy="369332"/>
          </a:xfrm>
          <a:prstGeom prst="rect">
            <a:avLst/>
          </a:prstGeom>
          <a:noFill/>
        </p:spPr>
        <p:txBody>
          <a:bodyPr wrap="square" rtlCol="1">
            <a:spAutoFit/>
          </a:bodyPr>
          <a:lstStyle/>
          <a:p>
            <a:r>
              <a:rPr lang="en-US" dirty="0" smtClean="0"/>
              <a:t>My opinion</a:t>
            </a:r>
            <a:endParaRPr lang="he-IL" dirty="0"/>
          </a:p>
        </p:txBody>
      </p:sp>
      <p:sp>
        <p:nvSpPr>
          <p:cNvPr id="26" name="TextBox 25"/>
          <p:cNvSpPr txBox="1"/>
          <p:nvPr/>
        </p:nvSpPr>
        <p:spPr>
          <a:xfrm>
            <a:off x="2714612" y="4643446"/>
            <a:ext cx="2000264" cy="369332"/>
          </a:xfrm>
          <a:prstGeom prst="rect">
            <a:avLst/>
          </a:prstGeom>
          <a:noFill/>
        </p:spPr>
        <p:txBody>
          <a:bodyPr wrap="square" rtlCol="1">
            <a:spAutoFit/>
          </a:bodyPr>
          <a:lstStyle/>
          <a:p>
            <a:pPr algn="ctr"/>
            <a:r>
              <a:rPr lang="en-US" dirty="0" smtClean="0"/>
              <a:t>Social aggregator</a:t>
            </a:r>
            <a:endParaRPr lang="he-IL" dirty="0"/>
          </a:p>
        </p:txBody>
      </p:sp>
      <p:sp>
        <p:nvSpPr>
          <p:cNvPr id="27" name="אליפסה 26"/>
          <p:cNvSpPr/>
          <p:nvPr/>
        </p:nvSpPr>
        <p:spPr>
          <a:xfrm>
            <a:off x="1785918" y="3143248"/>
            <a:ext cx="928694"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אליפסה 27"/>
          <p:cNvSpPr/>
          <p:nvPr/>
        </p:nvSpPr>
        <p:spPr>
          <a:xfrm>
            <a:off x="3143240" y="2214554"/>
            <a:ext cx="928694"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מלבן 29"/>
          <p:cNvSpPr/>
          <p:nvPr/>
        </p:nvSpPr>
        <p:spPr>
          <a:xfrm>
            <a:off x="1278510" y="5488560"/>
            <a:ext cx="1832040" cy="369332"/>
          </a:xfrm>
          <a:prstGeom prst="rect">
            <a:avLst/>
          </a:prstGeom>
        </p:spPr>
        <p:txBody>
          <a:bodyPr wrap="none">
            <a:spAutoFit/>
          </a:bodyPr>
          <a:lstStyle/>
          <a:p>
            <a:r>
              <a:rPr lang="en-US" dirty="0" smtClean="0">
                <a:solidFill>
                  <a:srgbClr val="0070C0"/>
                </a:solidFill>
              </a:rPr>
              <a:t>Full Manipulation</a:t>
            </a:r>
            <a:endParaRPr lang="he-IL"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8976</TotalTime>
  <Words>1470</Words>
  <Application>Microsoft Office PowerPoint</Application>
  <PresentationFormat>‫הצגה על המסך (4:3)</PresentationFormat>
  <Paragraphs>525</Paragraphs>
  <Slides>38</Slides>
  <Notes>38</Notes>
  <HiddenSlides>0</HiddenSlides>
  <MMClips>0</MMClips>
  <ScaleCrop>false</ScaleCrop>
  <HeadingPairs>
    <vt:vector size="6" baseType="variant">
      <vt:variant>
        <vt:lpstr>ערכת נושא</vt:lpstr>
      </vt:variant>
      <vt:variant>
        <vt:i4>1</vt:i4>
      </vt:variant>
      <vt:variant>
        <vt:lpstr>שרתי OLE מוטבעים</vt:lpstr>
      </vt:variant>
      <vt:variant>
        <vt:i4>3</vt:i4>
      </vt:variant>
      <vt:variant>
        <vt:lpstr>כותרות שקופיות</vt:lpstr>
      </vt:variant>
      <vt:variant>
        <vt:i4>38</vt:i4>
      </vt:variant>
    </vt:vector>
  </HeadingPairs>
  <TitlesOfParts>
    <vt:vector size="42" baseType="lpstr">
      <vt:lpstr>ערכת נושא של Office</vt:lpstr>
      <vt:lpstr>Equation</vt:lpstr>
      <vt:lpstr>משוואה</vt:lpstr>
      <vt:lpstr>Microsoft Equation 3.0</vt:lpstr>
      <vt:lpstr>Aggregation of Binary Evaluations without Manipulations </vt:lpstr>
      <vt:lpstr>“Doctrinal paradox”</vt:lpstr>
      <vt:lpstr>“Doctrinal paradox”</vt:lpstr>
      <vt:lpstr>“Doctrinal paradox”</vt:lpstr>
      <vt:lpstr>Linear classification</vt:lpstr>
      <vt:lpstr>“Condorcet paradox” (1785)</vt:lpstr>
      <vt:lpstr>Gibbard Satterhwaite  theorem:</vt:lpstr>
      <vt:lpstr>Example: </vt:lpstr>
      <vt:lpstr>Example: </vt:lpstr>
      <vt:lpstr>Example: </vt:lpstr>
      <vt:lpstr>Example: </vt:lpstr>
      <vt:lpstr>Example: GS theorem </vt:lpstr>
      <vt:lpstr>The model</vt:lpstr>
      <vt:lpstr>שקופית 14</vt:lpstr>
      <vt:lpstr>Different definitions of Manipulation</vt:lpstr>
      <vt:lpstr>Different definitions of Manipulation</vt:lpstr>
      <vt:lpstr>Different definitions of Manipulation</vt:lpstr>
      <vt:lpstr>Different definitions of Manipulation</vt:lpstr>
      <vt:lpstr>Hamming Manipulation</vt:lpstr>
      <vt:lpstr>שקופית 20</vt:lpstr>
      <vt:lpstr>שקופית 21</vt:lpstr>
      <vt:lpstr>IIA</vt:lpstr>
      <vt:lpstr>Paretian </vt:lpstr>
      <vt:lpstr>Monotonic </vt:lpstr>
      <vt:lpstr>שקופית 25</vt:lpstr>
      <vt:lpstr>Close to PMF (C-PMF)</vt:lpstr>
      <vt:lpstr>שקופית 27</vt:lpstr>
      <vt:lpstr>שקופית 28</vt:lpstr>
      <vt:lpstr>Social welfare maximizer (SWM)</vt:lpstr>
      <vt:lpstr>שקופית 30</vt:lpstr>
      <vt:lpstr>שקופית 31</vt:lpstr>
      <vt:lpstr>שקופית 32</vt:lpstr>
      <vt:lpstr>שקופית 33</vt:lpstr>
      <vt:lpstr>MIPE-minimally infeasible partial evaluation </vt:lpstr>
      <vt:lpstr>שקופית 35</vt:lpstr>
      <vt:lpstr>Example</vt:lpstr>
      <vt:lpstr>Example</vt:lpstr>
      <vt:lpstr>Lines, Cycles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Aggregation of Binary Evaluations without Manipulations </dc:title>
  <dc:creator>user</dc:creator>
  <cp:lastModifiedBy>Elad Dokow</cp:lastModifiedBy>
  <cp:revision>267</cp:revision>
  <dcterms:created xsi:type="dcterms:W3CDTF">2010-05-25T10:20:58Z</dcterms:created>
  <dcterms:modified xsi:type="dcterms:W3CDTF">2011-09-10T23:52:26Z</dcterms:modified>
</cp:coreProperties>
</file>