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9"/>
  </p:notesMasterIdLst>
  <p:sldIdLst>
    <p:sldId id="433" r:id="rId2"/>
    <p:sldId id="683" r:id="rId3"/>
    <p:sldId id="587" r:id="rId4"/>
    <p:sldId id="671" r:id="rId5"/>
    <p:sldId id="656" r:id="rId6"/>
    <p:sldId id="618" r:id="rId7"/>
    <p:sldId id="619" r:id="rId8"/>
    <p:sldId id="621" r:id="rId9"/>
    <p:sldId id="641" r:id="rId10"/>
    <p:sldId id="642" r:id="rId11"/>
    <p:sldId id="623" r:id="rId12"/>
    <p:sldId id="672" r:id="rId13"/>
    <p:sldId id="644" r:id="rId14"/>
    <p:sldId id="635" r:id="rId15"/>
    <p:sldId id="646" r:id="rId16"/>
    <p:sldId id="673" r:id="rId17"/>
    <p:sldId id="647" r:id="rId18"/>
    <p:sldId id="674" r:id="rId19"/>
    <p:sldId id="685" r:id="rId20"/>
    <p:sldId id="684" r:id="rId21"/>
    <p:sldId id="675" r:id="rId22"/>
    <p:sldId id="680" r:id="rId23"/>
    <p:sldId id="681" r:id="rId24"/>
    <p:sldId id="678" r:id="rId25"/>
    <p:sldId id="670" r:id="rId26"/>
    <p:sldId id="686" r:id="rId27"/>
    <p:sldId id="682" r:id="rId28"/>
  </p:sldIdLst>
  <p:sldSz cx="10058400" cy="7772400"/>
  <p:notesSz cx="7099300" cy="10234613"/>
  <p:custDataLst>
    <p:tags r:id="rId30"/>
  </p:custDataLst>
  <p:defaultTextStyle>
    <a:defPPr>
      <a:defRPr lang="en-GB"/>
    </a:defPPr>
    <a:lvl1pPr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1pPr>
    <a:lvl2pPr marL="4572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2pPr>
    <a:lvl3pPr marL="9144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3pPr>
    <a:lvl4pPr marL="13716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4pPr>
    <a:lvl5pPr marL="18288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A800"/>
    <a:srgbClr val="00FF00"/>
    <a:srgbClr val="00C400"/>
    <a:srgbClr val="11C811"/>
    <a:srgbClr val="00BC55"/>
    <a:srgbClr val="11FF11"/>
    <a:srgbClr val="00DA00"/>
    <a:srgbClr val="00CC99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1152" autoAdjust="0"/>
  </p:normalViewPr>
  <p:slideViewPr>
    <p:cSldViewPr>
      <p:cViewPr>
        <p:scale>
          <a:sx n="73" d="100"/>
          <a:sy n="73" d="100"/>
        </p:scale>
        <p:origin x="-360" y="3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90"/>
      </p:cViewPr>
      <p:guideLst>
        <p:guide orient="horz" pos="2930"/>
        <p:guide pos="19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7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8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0" name="AutoShape 1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1" name="AutoShape 1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1320800" y="776288"/>
            <a:ext cx="4454525" cy="3836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61025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790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016038" y="-10053638"/>
            <a:ext cx="28033663" cy="2166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285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Feel</a:t>
            </a:r>
            <a:r>
              <a:rPr lang="en-US" altLang="zh-CN" baseline="0" dirty="0" smtClean="0"/>
              <a:t> free to ask questions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Repetitive, but it should be good</a:t>
            </a:r>
            <a:r>
              <a:rPr lang="en-US" altLang="zh-CN" baseline="0" dirty="0" smtClean="0"/>
              <a:t> to emphasize these. We do not consider strategic behavior of the voters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853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Achieving high in all criteria</a:t>
            </a:r>
            <a:r>
              <a:rPr lang="en-US" altLang="zh-CN" baseline="0" dirty="0" smtClean="0"/>
              <a:t> seems too good to be possible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576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Mle</a:t>
            </a:r>
            <a:r>
              <a:rPr lang="en-US" altLang="zh-CN" baseline="0" dirty="0" smtClean="0"/>
              <a:t> approach reaches a similar level of </a:t>
            </a:r>
            <a:r>
              <a:rPr lang="en-US" altLang="zh-CN" baseline="0" dirty="0" err="1" smtClean="0"/>
              <a:t>satisfiability</a:t>
            </a:r>
            <a:r>
              <a:rPr lang="en-US" altLang="zh-CN" baseline="0" dirty="0" smtClean="0"/>
              <a:t> of the criteria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420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We study the following setting in this paper</a:t>
            </a:r>
          </a:p>
          <a:p>
            <a:r>
              <a:rPr lang="en-US" altLang="zh-CN" smtClean="0"/>
              <a:t>how to model this situation as a game, and how to compute the outcome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05B0-9D8A-4A4F-B26D-B5E79FD59EB2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315C-0337-48EF-94C7-EAF4FFA8D0F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6778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6E57-0EE6-496F-9801-6770793B0CCF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2DE7-D3BC-472F-ABFD-FB8CF7B81B1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223325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311150"/>
            <a:ext cx="2259012" cy="661828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26225" cy="661828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1A28-048A-417A-AC3A-9D9C44F7235A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9171-234C-43B4-83F8-F804E99124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07759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FF156EF-F467-4A72-9679-F4E526ACDBF4}" type="datetime1">
              <a:rPr lang="zh-CN" altLang="en-US" smtClean="0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37637" cy="12827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42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A8FC-C2D2-43F0-B19B-76C964D2D8F4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FD31-B4D3-4E54-AE0B-CCD334815DC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1564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1825" cy="511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1812925"/>
            <a:ext cx="4443412" cy="511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97BE-7721-4332-B038-E7DF0FCACCAE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F9A9D-3429-42CC-B4EA-5E26274111F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718568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D4BE4-6DC6-43A3-95E2-7AAF6E9EDB48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C95B-2D62-4860-89C4-D8597B42D99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078900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05A8-826B-4C2A-9726-AD02A0D84AC9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1FF5-912A-45FB-8686-8312285608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82961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E83C-43A7-4AD5-870C-2861A3F9FFF4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73D5-993C-42EE-A002-59616C5DCFF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938509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EC5-2E02-4953-9305-31C38830B711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E8E8-7CDA-4034-893A-802DEA802F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571578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766D-938D-4C58-BB14-EFC88C923EA1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3DA1-AC7B-41FE-B6A1-873AE1CDF23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988822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1150"/>
            <a:ext cx="90376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3763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outline text format</a:t>
            </a:r>
          </a:p>
          <a:p>
            <a:pPr lvl="1"/>
            <a:r>
              <a:rPr lang="en-GB" altLang="zh-CN" smtClean="0"/>
              <a:t>Second Outline Level</a:t>
            </a:r>
          </a:p>
          <a:p>
            <a:pPr lvl="2"/>
            <a:r>
              <a:rPr lang="en-GB" altLang="zh-CN" smtClean="0"/>
              <a:t>Third Outline Level</a:t>
            </a:r>
          </a:p>
          <a:p>
            <a:pPr lvl="3"/>
            <a:r>
              <a:rPr lang="en-GB" altLang="zh-CN" smtClean="0"/>
              <a:t>Fourth Outline Level</a:t>
            </a:r>
          </a:p>
          <a:p>
            <a:pPr lvl="4"/>
            <a:r>
              <a:rPr lang="en-GB" altLang="zh-CN" smtClean="0"/>
              <a:t>Fifth Outline Level</a:t>
            </a:r>
          </a:p>
          <a:p>
            <a:pPr lvl="4"/>
            <a:r>
              <a:rPr lang="en-GB" altLang="zh-CN" smtClean="0"/>
              <a:t>Sixth Outline Level</a:t>
            </a:r>
          </a:p>
          <a:p>
            <a:pPr lvl="4"/>
            <a:r>
              <a:rPr lang="en-GB" altLang="zh-CN" smtClean="0"/>
              <a:t>Seventh Outline Level</a:t>
            </a:r>
          </a:p>
          <a:p>
            <a:pPr lvl="4"/>
            <a:r>
              <a:rPr lang="en-GB" altLang="zh-CN" smtClean="0"/>
              <a:t>Eighth Outline Level</a:t>
            </a:r>
          </a:p>
          <a:p>
            <a:pPr lvl="4"/>
            <a:r>
              <a:rPr lang="en-GB" altLang="zh-CN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78663"/>
            <a:ext cx="23320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Arial" charset="0"/>
              <a:buNone/>
              <a:defRPr sz="16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7FF156EF-F467-4A72-9679-F4E526ACDBF4}" type="datetime1">
              <a:rPr lang="zh-CN" altLang="en-US"/>
              <a:pPr>
                <a:defRPr/>
              </a:pPr>
              <a:t>2011-9-9</a:t>
            </a:fld>
            <a:endParaRPr lang="en-GB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36938" y="7078663"/>
            <a:ext cx="31702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defRPr sz="16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08838" y="7078663"/>
            <a:ext cx="23320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fld id="{4839DC74-D4EA-41C6-BEE9-B3C98FC1C8FC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2pPr>
      <a:lvl3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3pPr>
      <a:lvl4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4pPr>
      <a:lvl5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5pPr>
      <a:lvl6pPr marL="4572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6pPr>
      <a:lvl7pPr marL="9144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7pPr>
      <a:lvl8pPr marL="13716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8pPr>
      <a:lvl9pPr marL="18288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9pPr>
    </p:titleStyle>
    <p:bodyStyle>
      <a:lvl1pPr marL="368300" indent="-368300" algn="l" defTabSz="457200" rtl="0" eaLnBrk="0" fontAlgn="base" hangingPunct="0">
        <a:lnSpc>
          <a:spcPct val="124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812800" indent="-317500" algn="l" defTabSz="457200" rtl="0" eaLnBrk="0" fontAlgn="base" hangingPunct="0">
        <a:lnSpc>
          <a:spcPct val="124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100">
          <a:solidFill>
            <a:srgbClr val="000000"/>
          </a:solidFill>
          <a:latin typeface="+mn-lt"/>
          <a:ea typeface="+mn-ea"/>
        </a:defRPr>
      </a:lvl2pPr>
      <a:lvl3pPr marL="1258888" indent="-239713" algn="l" defTabSz="457200" rtl="0" eaLnBrk="0" fontAlgn="base" hangingPunct="0">
        <a:lnSpc>
          <a:spcPct val="124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700">
          <a:solidFill>
            <a:srgbClr val="000000"/>
          </a:solidFill>
          <a:latin typeface="+mn-lt"/>
          <a:ea typeface="+mn-ea"/>
        </a:defRPr>
      </a:lvl3pPr>
      <a:lvl4pPr marL="1768475" indent="-247650" algn="l" defTabSz="457200" rtl="0" eaLnBrk="0" fontAlgn="base" hangingPunct="0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200">
          <a:solidFill>
            <a:srgbClr val="000000"/>
          </a:solidFill>
          <a:latin typeface="+mn-lt"/>
          <a:ea typeface="+mn-ea"/>
        </a:defRPr>
      </a:lvl4pPr>
      <a:lvl5pPr marL="2286000" indent="-247650" algn="l" defTabSz="457200" rtl="0" eaLnBrk="0" fontAlgn="base" hangingPunct="0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200">
          <a:solidFill>
            <a:srgbClr val="000000"/>
          </a:solidFill>
          <a:latin typeface="+mn-lt"/>
          <a:ea typeface="+mn-ea"/>
        </a:defRPr>
      </a:lvl5pPr>
      <a:lvl6pPr marL="27432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6pPr>
      <a:lvl7pPr marL="32004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7pPr>
      <a:lvl8pPr marL="36576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8pPr>
      <a:lvl9pPr marL="41148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4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39.png"/><Relationship Id="rId5" Type="http://schemas.openxmlformats.org/officeDocument/2006/relationships/tags" Target="../tags/tag11.xml"/><Relationship Id="rId10" Type="http://schemas.openxmlformats.org/officeDocument/2006/relationships/image" Target="../media/image38.png"/><Relationship Id="rId4" Type="http://schemas.openxmlformats.org/officeDocument/2006/relationships/tags" Target="../tags/tag10.xml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 r="-1572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228600"/>
            <a:ext cx="100584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2pPr>
            <a:lvl3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3pPr>
            <a:lvl4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4pPr>
            <a:lvl5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smtClean="0">
                <a:solidFill>
                  <a:schemeClr val="accent2"/>
                </a:solidFill>
              </a:rPr>
              <a:t>Strategic Sequential Voting in Multi-Issue Domains and Multiple-Election Paradoxes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90600" y="3440113"/>
            <a:ext cx="25987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/>
          <a:p>
            <a:pPr>
              <a:lnSpc>
                <a:spcPct val="124000"/>
              </a:lnSpc>
              <a:spcBef>
                <a:spcPts val="900"/>
              </a:spcBef>
              <a:buFont typeface="Arial" charset="0"/>
              <a:buNone/>
            </a:pPr>
            <a:r>
              <a:rPr lang="en-US" altLang="zh-CN" sz="2800" dirty="0" err="1">
                <a:solidFill>
                  <a:srgbClr val="000000"/>
                </a:solidFill>
                <a:latin typeface="Arial" charset="0"/>
              </a:rPr>
              <a:t>Lirong</a:t>
            </a:r>
            <a:r>
              <a:rPr lang="en-US" altLang="zh-CN" sz="2800" dirty="0">
                <a:solidFill>
                  <a:srgbClr val="000000"/>
                </a:solidFill>
                <a:latin typeface="Arial" charset="0"/>
              </a:rPr>
              <a:t> Xia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86000" y="4278313"/>
            <a:ext cx="548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i="1">
                <a:solidFill>
                  <a:schemeClr val="tx1"/>
                </a:solidFill>
                <a:latin typeface="Arial" charset="0"/>
              </a:rPr>
              <a:t>Joint work with</a:t>
            </a:r>
            <a:r>
              <a:rPr lang="en-US" altLang="zh-CN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066800" y="4800600"/>
            <a:ext cx="29718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Arial" charset="0"/>
              </a:rPr>
              <a:t>Vincent Conitzer</a:t>
            </a:r>
            <a:endParaRPr lang="zh-CN" altLang="en-US" sz="2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3" name="Picture 9" descr="conitz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68925"/>
            <a:ext cx="974725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26125"/>
            <a:ext cx="251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1" descr="新建 BMP 图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62650"/>
            <a:ext cx="1752600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6400" y="4800600"/>
            <a:ext cx="29718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Arial" charset="0"/>
              </a:rPr>
              <a:t>Jerome Lang</a:t>
            </a:r>
            <a:endParaRPr lang="zh-CN" altLang="en-US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51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62000" y="7162800"/>
            <a:ext cx="899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Arial" charset="0"/>
              </a:rPr>
              <a:t>Sep 9, 2011</a:t>
            </a:r>
            <a:endParaRPr lang="en-US" altLang="zh-CN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14" y="5482431"/>
            <a:ext cx="1224889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2171700" cy="7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/>
          <p:cNvSpPr/>
          <p:nvPr/>
        </p:nvSpPr>
        <p:spPr bwMode="auto">
          <a:xfrm>
            <a:off x="5715000" y="3551204"/>
            <a:ext cx="1006906" cy="460298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52000">
                <a:srgbClr val="74008B"/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848131"/>
              </p:ext>
            </p:extLst>
          </p:nvPr>
        </p:nvGraphicFramePr>
        <p:xfrm>
          <a:off x="228600" y="2667000"/>
          <a:ext cx="9601200" cy="304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706880"/>
                <a:gridCol w="2133600"/>
              </a:tblGrid>
              <a:tr h="38042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Voting rule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Computational</a:t>
                      </a:r>
                    </a:p>
                    <a:p>
                      <a:pPr algn="ctr"/>
                      <a:r>
                        <a:rPr lang="en-US" altLang="zh-CN" sz="2000" b="0" dirty="0" smtClean="0"/>
                        <a:t>efficiency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Compactness</a:t>
                      </a:r>
                      <a:endParaRPr lang="zh-CN" altLang="en-US" sz="20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Expressiveness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804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Informativeness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Plurality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Borda</a:t>
                      </a:r>
                      <a:r>
                        <a:rPr lang="en-US" altLang="zh-CN" sz="2000" dirty="0" smtClean="0"/>
                        <a:t>, etc.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Issue-by-issue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239000" y="7213266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9</a:t>
            </a:fld>
            <a:endParaRPr lang="en-GB" alt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Previous approaches</a:t>
            </a:r>
            <a:endParaRPr lang="zh-CN" alt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7772400" y="3505200"/>
            <a:ext cx="19812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endCxn id="5" idx="3"/>
          </p:cNvCxnSpPr>
          <p:nvPr/>
        </p:nvCxnSpPr>
        <p:spPr bwMode="auto">
          <a:xfrm>
            <a:off x="7772400" y="3505200"/>
            <a:ext cx="2057400" cy="682275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133600" y="4191000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133600" y="4191000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019800" y="4953000"/>
            <a:ext cx="16764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019800" y="4953000"/>
            <a:ext cx="16764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200" y="6096000"/>
            <a:ext cx="8610600" cy="67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+mj-lt"/>
              </a:rPr>
              <a:t>Looking for a 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</a:rPr>
              <a:t>balanced 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</a:rPr>
              <a:t>rule!</a:t>
            </a:r>
            <a:endParaRPr lang="zh-CN" altLang="en-US" sz="32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935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304800"/>
            <a:ext cx="9037637" cy="1282700"/>
          </a:xfrm>
        </p:spPr>
        <p:txBody>
          <a:bodyPr/>
          <a:lstStyle/>
          <a:p>
            <a:pPr eaLnBrk="1" hangingPunct="1"/>
            <a:r>
              <a:rPr lang="en-US" altLang="zh-CN" sz="4400" dirty="0"/>
              <a:t>CP-nets: A compact language </a:t>
            </a:r>
            <a:br>
              <a:rPr lang="en-US" altLang="zh-CN" sz="4400" dirty="0"/>
            </a:br>
            <a:r>
              <a:rPr lang="en-US" altLang="zh-CN" sz="3200" dirty="0"/>
              <a:t>[</a:t>
            </a:r>
            <a:r>
              <a:rPr lang="en-US" altLang="zh-CN" sz="3200" dirty="0" err="1"/>
              <a:t>Boutilier</a:t>
            </a:r>
            <a:r>
              <a:rPr lang="en-US" altLang="zh-CN" sz="3200" dirty="0"/>
              <a:t> et al</a:t>
            </a:r>
            <a:r>
              <a:rPr lang="en-US" altLang="zh-CN" sz="3200" i="1" dirty="0"/>
              <a:t>. </a:t>
            </a:r>
            <a:r>
              <a:rPr lang="en-US" altLang="zh-CN" sz="3200" dirty="0"/>
              <a:t>UAI-99/JAIR-04]</a:t>
            </a:r>
            <a:endParaRPr lang="en-US" altLang="zh-CN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51925" cy="55276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dirty="0" smtClean="0"/>
              <a:t>Variables:</a:t>
            </a:r>
            <a:r>
              <a:rPr lang="en-US" altLang="zh-CN" sz="2800" dirty="0" smtClean="0">
                <a:latin typeface="Times New Roman" pitchFamily="18" charset="0"/>
              </a:rPr>
              <a:t> </a:t>
            </a:r>
            <a:r>
              <a:rPr lang="en-US" altLang="zh-CN" sz="2800" dirty="0" err="1" smtClean="0">
                <a:latin typeface="+mj-lt"/>
              </a:rPr>
              <a:t>x,y,z</a:t>
            </a:r>
            <a:r>
              <a:rPr lang="en-US" altLang="zh-CN" sz="2800" dirty="0" smtClean="0">
                <a:latin typeface="Times New Roman" pitchFamily="18" charset="0"/>
              </a:rPr>
              <a:t>. </a:t>
            </a:r>
          </a:p>
          <a:p>
            <a:pPr eaLnBrk="1" hangingPunct="1">
              <a:buFont typeface="Arial" pitchFamily="34" charset="0"/>
              <a:buNone/>
            </a:pPr>
            <a:endParaRPr lang="en-US" altLang="zh-CN" sz="28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CN" sz="28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CN" sz="28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2800" dirty="0" smtClean="0"/>
              <a:t>				Graph                                      CPTs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sz="2800" dirty="0" smtClean="0"/>
              <a:t>This CP-net encodes the following partial order: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087688" y="1905000"/>
          <a:ext cx="15017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"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1905000"/>
                        <a:ext cx="15017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4551363" y="1905000"/>
          <a:ext cx="15541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" name="Equation" r:id="rId7" imgW="761760" imgH="266400" progId="Equation.DSMT4">
                  <p:embed/>
                </p:oleObj>
              </mc:Choice>
              <mc:Fallback>
                <p:oleObj name="Equation" r:id="rId7" imgW="761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1905000"/>
                        <a:ext cx="15541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6065838" y="1905000"/>
          <a:ext cx="14779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Equation" r:id="rId9" imgW="723600" imgH="253800" progId="Equation.DSMT4">
                  <p:embed/>
                </p:oleObj>
              </mc:Choice>
              <mc:Fallback>
                <p:oleObj name="Equation" r:id="rId9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905000"/>
                        <a:ext cx="14779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5943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505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73275" y="2590800"/>
            <a:ext cx="533400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x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3810000"/>
            <a:ext cx="533400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z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810000"/>
            <a:ext cx="533400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y</a:t>
            </a:r>
            <a:endParaRPr lang="zh-CN" alt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36" name="Straight Arrow Connector 18"/>
          <p:cNvCxnSpPr>
            <a:cxnSpLocks noChangeShapeType="1"/>
          </p:cNvCxnSpPr>
          <p:nvPr/>
        </p:nvCxnSpPr>
        <p:spPr bwMode="auto">
          <a:xfrm rot="5400000">
            <a:off x="1257300" y="3086100"/>
            <a:ext cx="9144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Straight Arrow Connector 21"/>
          <p:cNvCxnSpPr>
            <a:cxnSpLocks noChangeShapeType="1"/>
          </p:cNvCxnSpPr>
          <p:nvPr/>
        </p:nvCxnSpPr>
        <p:spPr bwMode="auto">
          <a:xfrm>
            <a:off x="2514600" y="3048000"/>
            <a:ext cx="10668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8" name="Straight Arrow Connector 23"/>
          <p:cNvCxnSpPr>
            <a:cxnSpLocks noChangeShapeType="1"/>
            <a:stCxn id="17" idx="3"/>
          </p:cNvCxnSpPr>
          <p:nvPr/>
        </p:nvCxnSpPr>
        <p:spPr bwMode="auto">
          <a:xfrm>
            <a:off x="1447800" y="4087813"/>
            <a:ext cx="1981200" cy="26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47363-8A5C-4654-8DFE-44E584DF04D0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3069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812925"/>
            <a:ext cx="9037637" cy="5654675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Issues: main course, wine</a:t>
            </a:r>
          </a:p>
          <a:p>
            <a:pPr eaLnBrk="1" hangingPunct="1"/>
            <a:r>
              <a:rPr lang="en-US" altLang="zh-CN" sz="2400" smtClean="0"/>
              <a:t>Order: main course &gt; wine</a:t>
            </a:r>
          </a:p>
          <a:p>
            <a:pPr eaLnBrk="1" hangingPunct="1"/>
            <a:r>
              <a:rPr lang="en-US" altLang="zh-CN" sz="2400" smtClean="0"/>
              <a:t>Local rules are majority rules</a:t>
            </a:r>
          </a:p>
          <a:p>
            <a:pPr eaLnBrk="1" hangingPunct="1"/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400" baseline="-25000" smtClean="0"/>
              <a:t>1</a:t>
            </a:r>
            <a:r>
              <a:rPr lang="en-US" altLang="zh-CN" sz="2400" smtClean="0"/>
              <a:t>:</a:t>
            </a:r>
            <a:r>
              <a:rPr lang="en-US" altLang="zh-CN" sz="2400" b="1" smtClean="0"/>
              <a:t>           &gt;            ,               :        &gt;        ,                  :        &gt;  </a:t>
            </a:r>
          </a:p>
          <a:p>
            <a:pPr eaLnBrk="1" hangingPunct="1"/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400" baseline="-25000" smtClean="0"/>
              <a:t>2</a:t>
            </a:r>
            <a:r>
              <a:rPr lang="en-US" altLang="zh-CN" sz="2400" smtClean="0"/>
              <a:t>:</a:t>
            </a:r>
            <a:r>
              <a:rPr lang="en-US" altLang="zh-CN" sz="2400" b="1" smtClean="0"/>
              <a:t>           &gt;            ,               :        &gt;        ,                  :        &gt; </a:t>
            </a:r>
          </a:p>
          <a:p>
            <a:pPr eaLnBrk="1" hangingPunct="1"/>
            <a:r>
              <a:rPr lang="en-US" altLang="zh-CN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400" baseline="-25000" smtClean="0"/>
              <a:t>3</a:t>
            </a:r>
            <a:r>
              <a:rPr lang="en-US" altLang="zh-CN" sz="2400" smtClean="0"/>
              <a:t>:</a:t>
            </a:r>
            <a:r>
              <a:rPr lang="en-US" altLang="zh-CN" sz="2400" b="1" smtClean="0"/>
              <a:t>           &gt;            ,               :        &gt;        ,                  :        &gt;</a:t>
            </a:r>
          </a:p>
          <a:p>
            <a:pPr eaLnBrk="1" hangingPunct="1"/>
            <a:r>
              <a:rPr lang="en-US" altLang="zh-CN" sz="2400" b="1" smtClean="0"/>
              <a:t>Step 1: </a:t>
            </a:r>
          </a:p>
          <a:p>
            <a:pPr eaLnBrk="1" hangingPunct="1"/>
            <a:r>
              <a:rPr lang="en-US" altLang="zh-CN" sz="2400" b="1" smtClean="0"/>
              <a:t>Step 2: given            ,         is the winner for wine</a:t>
            </a:r>
          </a:p>
          <a:p>
            <a:pPr eaLnBrk="1" hangingPunct="1"/>
            <a:r>
              <a:rPr lang="en-US" altLang="zh-CN" sz="2400" b="1" smtClean="0"/>
              <a:t>Winner:    (            ,       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DA363CB-D3FC-439B-B8A6-1333C779622C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9037637" cy="12827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Truthful sequential voting</a:t>
            </a:r>
            <a:br>
              <a:rPr lang="en-US" altLang="zh-CN" dirty="0" smtClean="0"/>
            </a:br>
            <a:r>
              <a:rPr lang="en-US" altLang="zh-CN" sz="2400" dirty="0" smtClean="0"/>
              <a:t>[Lang IJCAI 07, </a:t>
            </a:r>
            <a:r>
              <a:rPr lang="en-US" altLang="zh-CN" sz="2400" dirty="0" err="1" smtClean="0"/>
              <a:t>Lang&amp;Xia</a:t>
            </a:r>
            <a:r>
              <a:rPr lang="en-US" altLang="zh-CN" sz="2400" dirty="0" smtClean="0"/>
              <a:t> MSS 09]</a:t>
            </a:r>
            <a:endParaRPr lang="zh-CN" altLang="en-US" dirty="0" smtClean="0"/>
          </a:p>
        </p:txBody>
      </p:sp>
      <p:pic>
        <p:nvPicPr>
          <p:cNvPr id="13316" name="Picture 6" descr="be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57346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be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55441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be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17671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7" descr="be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4125913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2" descr="be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740275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5" descr="be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721225"/>
            <a:ext cx="666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5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560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6" descr="red_wine_glass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47" descr="white-wine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51225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9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50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51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52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990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53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02" name="Picture 54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086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55" descr="white-wine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0386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56" descr="white-wine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57" descr="white-wine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6482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58" descr="white-wine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1148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59" descr="white-wine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5052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60" descr="red_wine_glass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038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61" descr="red_wine_glass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6005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62" descr="red_wine_glass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353377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63" descr="red_wine_glass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11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64" descr="red_wine_glass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46624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13" name="Picture 65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420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14" name="Picture 66" descr="fish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375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15" name="Picture 67" descr="white-wine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5737225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716" name="Picture 68" descr="white-wine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324600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717" name="Rectangle 69"/>
          <p:cNvSpPr>
            <a:spLocks noChangeArrowheads="1"/>
          </p:cNvSpPr>
          <p:nvPr/>
        </p:nvSpPr>
        <p:spPr bwMode="auto">
          <a:xfrm>
            <a:off x="3962400" y="3505200"/>
            <a:ext cx="2362200" cy="1752600"/>
          </a:xfrm>
          <a:prstGeom prst="rect">
            <a:avLst/>
          </a:prstGeom>
          <a:solidFill>
            <a:srgbClr val="00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3718" name="Rectangle 70"/>
          <p:cNvSpPr>
            <a:spLocks noChangeArrowheads="1"/>
          </p:cNvSpPr>
          <p:nvPr/>
        </p:nvSpPr>
        <p:spPr bwMode="auto">
          <a:xfrm>
            <a:off x="1371600" y="3505200"/>
            <a:ext cx="2057400" cy="1752600"/>
          </a:xfrm>
          <a:prstGeom prst="rect">
            <a:avLst/>
          </a:prstGeom>
          <a:solidFill>
            <a:srgbClr val="00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205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3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17" grpId="0" animBg="1"/>
      <p:bldP spid="283718" grpId="0" animBg="1"/>
      <p:bldP spid="2837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9037637" cy="1282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Sequential voting vs. </a:t>
            </a:r>
            <a:br>
              <a:rPr lang="en-US" altLang="zh-CN" dirty="0" smtClean="0"/>
            </a:br>
            <a:r>
              <a:rPr lang="en-US" altLang="zh-CN" dirty="0" smtClean="0"/>
              <a:t>issue-by-issue voting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462336"/>
              </p:ext>
            </p:extLst>
          </p:nvPr>
        </p:nvGraphicFramePr>
        <p:xfrm>
          <a:off x="228600" y="1752600"/>
          <a:ext cx="9601200" cy="3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706880"/>
                <a:gridCol w="2133600"/>
              </a:tblGrid>
              <a:tr h="38042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Voting rule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Computational</a:t>
                      </a:r>
                    </a:p>
                    <a:p>
                      <a:pPr algn="ctr"/>
                      <a:r>
                        <a:rPr lang="en-US" altLang="zh-CN" sz="2000" b="0" dirty="0" smtClean="0"/>
                        <a:t>efficiency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Compactness</a:t>
                      </a:r>
                      <a:endParaRPr lang="zh-CN" altLang="en-US" sz="20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Expressiveness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804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Informativeness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Plurality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Borda</a:t>
                      </a:r>
                      <a:r>
                        <a:rPr lang="en-US" altLang="zh-CN" sz="2000" dirty="0" smtClean="0"/>
                        <a:t>, etc.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Issue-by-issue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Sequential voting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    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28600" y="4038600"/>
            <a:ext cx="9601200" cy="1524000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160520" y="5004816"/>
            <a:ext cx="228600" cy="304800"/>
          </a:xfrm>
          <a:prstGeom prst="downArrow">
            <a:avLst/>
          </a:prstGeom>
          <a:gradFill>
            <a:gsLst>
              <a:gs pos="0">
                <a:srgbClr val="C00000">
                  <a:lumMod val="98000"/>
                  <a:lumOff val="2000"/>
                </a:srgbClr>
              </a:gs>
              <a:gs pos="100000">
                <a:srgbClr val="FF0000">
                  <a:lumMod val="64000"/>
                  <a:lumOff val="36000"/>
                </a:srgbClr>
              </a:gs>
            </a:gsLst>
            <a:lin ang="5400000" scaled="0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Down Arrow 7"/>
          <p:cNvSpPr/>
          <p:nvPr/>
        </p:nvSpPr>
        <p:spPr bwMode="auto">
          <a:xfrm flipV="1">
            <a:off x="6096000" y="5004816"/>
            <a:ext cx="228600" cy="303276"/>
          </a:xfrm>
          <a:prstGeom prst="downArrow">
            <a:avLst/>
          </a:prstGeom>
          <a:gradFill>
            <a:gsLst>
              <a:gs pos="0">
                <a:srgbClr val="00A800">
                  <a:lumMod val="91000"/>
                </a:srgbClr>
              </a:gs>
              <a:gs pos="100000">
                <a:srgbClr val="00FF00">
                  <a:lumMod val="74000"/>
                  <a:lumOff val="26000"/>
                </a:srgbClr>
              </a:gs>
            </a:gsLst>
            <a:lin ang="5400000" scaled="0"/>
          </a:gradFill>
          <a:ln w="25400" cap="flat" cmpd="sng" algn="ctr">
            <a:solidFill>
              <a:srgbClr val="00C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 useBgFill="1">
        <p:nvSpPr>
          <p:cNvPr id="12" name="Rounded Rectangular Callout 11"/>
          <p:cNvSpPr/>
          <p:nvPr/>
        </p:nvSpPr>
        <p:spPr bwMode="auto">
          <a:xfrm rot="10800000">
            <a:off x="2667000" y="6138871"/>
            <a:ext cx="4343400" cy="990600"/>
          </a:xfrm>
          <a:prstGeom prst="wedgeRoundRectCallout">
            <a:avLst>
              <a:gd name="adj1" fmla="val -44592"/>
              <a:gd name="adj2" fmla="val 122719"/>
              <a:gd name="adj3" fmla="val 16667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6999" y="6255603"/>
            <a:ext cx="434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j-lt"/>
              </a:rPr>
              <a:t>Acyclic CP-nets 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(compatible with the same ordering)</a:t>
            </a:r>
            <a:endParaRPr lang="zh-CN" altLang="en-US" sz="28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7746274" y="2603863"/>
            <a:ext cx="19812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746274" y="2603863"/>
            <a:ext cx="2057400" cy="682275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107474" y="3289663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107474" y="3289663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0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966763"/>
              </p:ext>
            </p:extLst>
          </p:nvPr>
        </p:nvGraphicFramePr>
        <p:xfrm>
          <a:off x="228600" y="1752600"/>
          <a:ext cx="9601200" cy="571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706880"/>
                <a:gridCol w="2133600"/>
              </a:tblGrid>
              <a:tr h="41751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Voting rule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Computational</a:t>
                      </a:r>
                    </a:p>
                    <a:p>
                      <a:pPr algn="ctr"/>
                      <a:r>
                        <a:rPr lang="en-US" altLang="zh-CN" sz="2000" b="0" dirty="0" smtClean="0"/>
                        <a:t>efficiency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Compactness</a:t>
                      </a:r>
                      <a:endParaRPr lang="zh-CN" altLang="en-US" sz="20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Expressiveness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4175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Informativeness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897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Plurality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897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Borda</a:t>
                      </a:r>
                      <a:r>
                        <a:rPr lang="en-US" altLang="zh-CN" sz="2000" dirty="0" smtClean="0"/>
                        <a:t>, etc.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897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Issue-by-issue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897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Sequential voting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897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H-composition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[Xia et al. AAAI-08]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Low-High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931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MLE</a:t>
                      </a:r>
                      <a:r>
                        <a:rPr lang="en-US" altLang="zh-CN" sz="2000" baseline="0" dirty="0" smtClean="0"/>
                        <a:t> approach</a:t>
                      </a:r>
                    </a:p>
                    <a:p>
                      <a:pPr algn="ctr"/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altLang="zh-CN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Xia,Conitzer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&amp;Lang-AAAI-10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Low-High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199" cy="1282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Other approaches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0163" y="7473950"/>
            <a:ext cx="2332037" cy="527050"/>
          </a:xfrm>
        </p:spPr>
        <p:txBody>
          <a:bodyPr/>
          <a:lstStyle/>
          <a:p>
            <a:pPr>
              <a:defRPr/>
            </a:pPr>
            <a:fld id="{586DD579-5253-4A79-9C68-274555ABA82E}" type="slidenum">
              <a:rPr lang="zh-CN" altLang="en-GB" smtClean="0"/>
              <a:pPr>
                <a:defRPr/>
              </a:pPr>
              <a:t>13</a:t>
            </a:fld>
            <a:endParaRPr lang="en-GB" altLang="zh-CN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958774"/>
              </p:ext>
            </p:extLst>
          </p:nvPr>
        </p:nvGraphicFramePr>
        <p:xfrm>
          <a:off x="228600" y="1752600"/>
          <a:ext cx="9601200" cy="4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706880"/>
                <a:gridCol w="2133600"/>
              </a:tblGrid>
              <a:tr h="38042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Voting rule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Computational</a:t>
                      </a:r>
                    </a:p>
                    <a:p>
                      <a:pPr algn="ctr"/>
                      <a:r>
                        <a:rPr lang="en-US" altLang="zh-CN" sz="2000" b="0" dirty="0" smtClean="0"/>
                        <a:t>efficiency</a:t>
                      </a:r>
                      <a:endParaRPr lang="zh-CN" altLang="en-US" sz="20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/>
                        <a:t>Compactness</a:t>
                      </a:r>
                      <a:endParaRPr lang="zh-CN" altLang="en-US" sz="20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Expressiveness</a:t>
                      </a:r>
                      <a:endParaRPr lang="zh-CN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804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Usability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Informativeness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Plurality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/>
                        <a:t>Borda</a:t>
                      </a:r>
                      <a:r>
                        <a:rPr lang="en-US" altLang="zh-CN" sz="2000" dirty="0" smtClean="0"/>
                        <a:t>, etc.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Issue-by-issue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Low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Sequential voting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7494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H-composition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[</a:t>
                      </a:r>
                      <a:r>
                        <a:rPr lang="en-US" altLang="zh-CN" sz="1600" dirty="0" err="1" smtClean="0">
                          <a:solidFill>
                            <a:srgbClr val="0000FF"/>
                          </a:solidFill>
                        </a:rPr>
                        <a:t>Xia,Conitzer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, &amp;Lang-AAAI-08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Low-High</a:t>
                      </a:r>
                      <a:endParaRPr lang="zh-CN" alt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Usually 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High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Medium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28600" y="4800600"/>
            <a:ext cx="9601200" cy="1719590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Down Arrow 9"/>
          <p:cNvSpPr/>
          <p:nvPr/>
        </p:nvSpPr>
        <p:spPr bwMode="auto">
          <a:xfrm flipV="1">
            <a:off x="6210300" y="5791200"/>
            <a:ext cx="228600" cy="303276"/>
          </a:xfrm>
          <a:prstGeom prst="downArrow">
            <a:avLst/>
          </a:prstGeom>
          <a:gradFill>
            <a:gsLst>
              <a:gs pos="0">
                <a:srgbClr val="00A800">
                  <a:lumMod val="91000"/>
                </a:srgbClr>
              </a:gs>
              <a:gs pos="100000">
                <a:srgbClr val="00FF00">
                  <a:lumMod val="74000"/>
                  <a:lumOff val="26000"/>
                </a:srgbClr>
              </a:gs>
            </a:gsLst>
            <a:lin ang="5400000" scaled="0"/>
          </a:gradFill>
          <a:ln w="25400" cap="flat" cmpd="sng" algn="ctr">
            <a:solidFill>
              <a:srgbClr val="00C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255520" y="5791200"/>
            <a:ext cx="228600" cy="304800"/>
          </a:xfrm>
          <a:prstGeom prst="downArrow">
            <a:avLst/>
          </a:prstGeom>
          <a:gradFill>
            <a:gsLst>
              <a:gs pos="0">
                <a:srgbClr val="C00000">
                  <a:lumMod val="98000"/>
                  <a:lumOff val="2000"/>
                </a:srgbClr>
              </a:gs>
              <a:gs pos="100000">
                <a:srgbClr val="FF0000">
                  <a:lumMod val="64000"/>
                  <a:lumOff val="36000"/>
                </a:srgbClr>
              </a:gs>
            </a:gsLst>
            <a:lin ang="5400000" scaled="0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8600" y="6520190"/>
            <a:ext cx="9601200" cy="932170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 useBgFill="1">
        <p:nvSpPr>
          <p:cNvPr id="12" name="Rounded Rectangular Callout 11"/>
          <p:cNvSpPr/>
          <p:nvPr/>
        </p:nvSpPr>
        <p:spPr bwMode="auto">
          <a:xfrm rot="10800000">
            <a:off x="2667001" y="6705600"/>
            <a:ext cx="4343400" cy="609599"/>
          </a:xfrm>
          <a:prstGeom prst="wedgeRoundRectCallout">
            <a:avLst>
              <a:gd name="adj1" fmla="val -45745"/>
              <a:gd name="adj2" fmla="val 126483"/>
              <a:gd name="adj3" fmla="val 16667"/>
            </a:avLst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6999" y="6744789"/>
            <a:ext cx="434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+mj-lt"/>
              </a:rPr>
              <a:t>Possibly cyclic CP-nets 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7759337" y="2603863"/>
            <a:ext cx="19812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759337" y="2603863"/>
            <a:ext cx="2057400" cy="682275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120537" y="3289663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120537" y="3289663"/>
            <a:ext cx="3886200" cy="7620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006737" y="4051663"/>
            <a:ext cx="16764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006737" y="4051663"/>
            <a:ext cx="1676400" cy="68580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8483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676400"/>
            <a:ext cx="9037637" cy="5116512"/>
          </a:xfrm>
        </p:spPr>
        <p:txBody>
          <a:bodyPr/>
          <a:lstStyle/>
          <a:p>
            <a:r>
              <a:rPr lang="en-US" altLang="zh-CN" dirty="0" smtClean="0"/>
              <a:t>What if we want to apply sequential rules anyway?</a:t>
            </a:r>
          </a:p>
          <a:p>
            <a:pPr lvl="1"/>
            <a:r>
              <a:rPr lang="en-US" altLang="zh-CN" dirty="0" smtClean="0"/>
              <a:t>Often done in real life</a:t>
            </a:r>
          </a:p>
          <a:p>
            <a:pPr lvl="1"/>
            <a:r>
              <a:rPr lang="en-US" altLang="zh-CN" dirty="0"/>
              <a:t>Ignore </a:t>
            </a:r>
            <a:r>
              <a:rPr lang="en-US" altLang="zh-CN" dirty="0" smtClean="0"/>
              <a:t>usability/computational </a:t>
            </a:r>
            <a:r>
              <a:rPr lang="en-US" altLang="zh-CN" dirty="0"/>
              <a:t>concerns</a:t>
            </a:r>
            <a:endParaRPr lang="en-US" altLang="zh-CN" dirty="0" smtClean="0"/>
          </a:p>
          <a:p>
            <a:pPr lvl="1"/>
            <a:r>
              <a:rPr lang="en-US" altLang="zh-CN" dirty="0"/>
              <a:t>Voters vote </a:t>
            </a:r>
            <a:r>
              <a:rPr lang="en-US" altLang="zh-CN" dirty="0" smtClean="0">
                <a:solidFill>
                  <a:srgbClr val="FF0000"/>
                </a:solidFill>
              </a:rPr>
              <a:t>strategically</a:t>
            </a:r>
          </a:p>
          <a:p>
            <a:r>
              <a:rPr lang="en-US" altLang="zh-CN" dirty="0" smtClean="0"/>
              <a:t>Is the outcome good or bad?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208838" y="7078663"/>
            <a:ext cx="2332037" cy="527050"/>
          </a:xfrm>
        </p:spPr>
        <p:txBody>
          <a:bodyPr/>
          <a:lstStyle/>
          <a:p>
            <a:pPr>
              <a:defRPr/>
            </a:pPr>
            <a:fld id="{1BDD7C40-2697-462D-8A00-3797F6638890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6" descr="ke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" y="5446350"/>
            <a:ext cx="83202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51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3239" y="1812925"/>
            <a:ext cx="8945562" cy="5349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altLang="zh-CN" dirty="0">
                <a:solidFill>
                  <a:schemeClr val="accent2"/>
                </a:solidFill>
              </a:rPr>
              <a:t>Binary issues </a:t>
            </a:r>
            <a:r>
              <a:rPr lang="en-US" altLang="zh-CN" dirty="0"/>
              <a:t>(two possible values each)</a:t>
            </a:r>
          </a:p>
          <a:p>
            <a:pPr>
              <a:lnSpc>
                <a:spcPct val="114000"/>
              </a:lnSpc>
            </a:pPr>
            <a:r>
              <a:rPr lang="en-US" altLang="zh-CN" dirty="0"/>
              <a:t>Voters vote </a:t>
            </a:r>
            <a:r>
              <a:rPr lang="en-US" altLang="zh-CN" dirty="0">
                <a:solidFill>
                  <a:schemeClr val="accent2"/>
                </a:solidFill>
              </a:rPr>
              <a:t>simultaneously</a:t>
            </a:r>
            <a:r>
              <a:rPr lang="en-US" altLang="zh-CN" dirty="0"/>
              <a:t> on issues, one issue after another according to </a:t>
            </a:r>
            <a:r>
              <a:rPr lang="en-US" altLang="zh-CN" i="1" dirty="0">
                <a:latin typeface="Times New Roman" pitchFamily="18" charset="0"/>
              </a:rPr>
              <a:t>O</a:t>
            </a:r>
            <a:endParaRPr lang="en-US" altLang="zh-CN" dirty="0"/>
          </a:p>
          <a:p>
            <a:pPr>
              <a:lnSpc>
                <a:spcPct val="114000"/>
              </a:lnSpc>
            </a:pPr>
            <a:r>
              <a:rPr lang="en-US" altLang="zh-CN" dirty="0"/>
              <a:t>For each issue, the </a:t>
            </a:r>
            <a:r>
              <a:rPr lang="en-US" altLang="zh-CN" dirty="0">
                <a:solidFill>
                  <a:schemeClr val="accent2"/>
                </a:solidFill>
              </a:rPr>
              <a:t>majority</a:t>
            </a:r>
            <a:r>
              <a:rPr lang="en-US" altLang="zh-CN" dirty="0"/>
              <a:t> rule is used to determine the value of that issue</a:t>
            </a:r>
          </a:p>
          <a:p>
            <a:pPr>
              <a:lnSpc>
                <a:spcPct val="114000"/>
              </a:lnSpc>
            </a:pPr>
            <a:r>
              <a:rPr lang="en-US" altLang="zh-CN" dirty="0"/>
              <a:t>Game-theoretic </a:t>
            </a:r>
            <a:r>
              <a:rPr lang="en-US" altLang="zh-CN" dirty="0" smtClean="0"/>
              <a:t>aspects:</a:t>
            </a:r>
            <a:endParaRPr lang="en-US" altLang="zh-CN" dirty="0"/>
          </a:p>
          <a:p>
            <a:pPr marL="742950" lvl="1" indent="-285750">
              <a:lnSpc>
                <a:spcPct val="114000"/>
              </a:lnSpc>
            </a:pPr>
            <a:r>
              <a:rPr lang="en-US" altLang="zh-CN" dirty="0"/>
              <a:t>A </a:t>
            </a:r>
            <a:r>
              <a:rPr lang="en-US" altLang="zh-CN" dirty="0" smtClean="0">
                <a:solidFill>
                  <a:schemeClr val="accent2"/>
                </a:solidFill>
              </a:rPr>
              <a:t>complete-information</a:t>
            </a:r>
            <a:r>
              <a:rPr lang="en-US" altLang="zh-CN" dirty="0" smtClean="0"/>
              <a:t> </a:t>
            </a:r>
            <a:r>
              <a:rPr lang="en-US" altLang="zh-CN" dirty="0"/>
              <a:t>extensive-form game</a:t>
            </a:r>
          </a:p>
          <a:p>
            <a:pPr marL="742950" lvl="1" indent="-285750">
              <a:lnSpc>
                <a:spcPct val="114000"/>
              </a:lnSpc>
            </a:pPr>
            <a:r>
              <a:rPr lang="en-US" altLang="zh-CN" dirty="0"/>
              <a:t>The winner is unique (computed via backward induction</a:t>
            </a:r>
            <a:r>
              <a:rPr lang="en-US" altLang="zh-CN" dirty="0" smtClean="0"/>
              <a:t>) </a:t>
            </a:r>
            <a:r>
              <a:rPr lang="en-US" altLang="zh-CN" sz="2600" dirty="0" smtClean="0">
                <a:solidFill>
                  <a:srgbClr val="0000FF"/>
                </a:solidFill>
              </a:rPr>
              <a:t>[</a:t>
            </a:r>
            <a:r>
              <a:rPr lang="en-US" altLang="zh-CN" sz="2600" dirty="0" err="1" smtClean="0">
                <a:solidFill>
                  <a:srgbClr val="0000FF"/>
                </a:solidFill>
              </a:rPr>
              <a:t>Lacy&amp;Niou</a:t>
            </a:r>
            <a:r>
              <a:rPr lang="en-US" altLang="zh-CN" sz="2600" dirty="0" smtClean="0">
                <a:solidFill>
                  <a:srgbClr val="0000FF"/>
                </a:solidFill>
              </a:rPr>
              <a:t> 00]</a:t>
            </a:r>
            <a:endParaRPr lang="en-US" altLang="zh-CN" dirty="0">
              <a:solidFill>
                <a:srgbClr val="0000FF"/>
              </a:solidFill>
            </a:endParaRPr>
          </a:p>
          <a:p>
            <a:pPr>
              <a:lnSpc>
                <a:spcPct val="114000"/>
              </a:lnSpc>
            </a:pPr>
            <a:endParaRPr lang="en-US" altLang="zh-C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73A76D-18A2-4B16-BC46-BF10B7FA350D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1150"/>
            <a:ext cx="9037638" cy="1282700"/>
          </a:xfrm>
        </p:spPr>
        <p:txBody>
          <a:bodyPr/>
          <a:lstStyle/>
          <a:p>
            <a:r>
              <a:rPr lang="en-US" altLang="zh-CN" sz="4500" i="1" dirty="0" smtClean="0"/>
              <a:t>Strategic</a:t>
            </a:r>
            <a:r>
              <a:rPr lang="en-US" altLang="zh-CN" sz="4500" dirty="0" smtClean="0"/>
              <a:t> sequential voting (SSP)</a:t>
            </a:r>
            <a:endParaRPr lang="en-US" altLang="zh-CN" sz="3700" dirty="0" smtClean="0"/>
          </a:p>
        </p:txBody>
      </p:sp>
    </p:spTree>
    <p:extLst>
      <p:ext uri="{BB962C8B-B14F-4D97-AF65-F5344CB8AC3E}">
        <p14:creationId xmlns:p14="http://schemas.microsoft.com/office/powerpoint/2010/main" val="294994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63800"/>
            <a:ext cx="3505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58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03238" y="1812925"/>
                <a:ext cx="9037637" cy="5578475"/>
              </a:xfrm>
            </p:spPr>
            <p:txBody>
              <a:bodyPr/>
              <a:lstStyle/>
              <a:p>
                <a:pPr>
                  <a:lnSpc>
                    <a:spcPct val="114000"/>
                  </a:lnSpc>
                </a:pPr>
                <a:endParaRPr lang="en-US" altLang="zh-CN" sz="2000" dirty="0" smtClean="0"/>
              </a:p>
              <a:p>
                <a:pPr>
                  <a:lnSpc>
                    <a:spcPct val="114000"/>
                  </a:lnSpc>
                </a:pPr>
                <a:endParaRPr lang="en-US" altLang="zh-CN" sz="2000" dirty="0" smtClean="0"/>
              </a:p>
              <a:p>
                <a:pPr>
                  <a:lnSpc>
                    <a:spcPct val="114000"/>
                  </a:lnSpc>
                </a:pPr>
                <a:endParaRPr lang="en-US" altLang="zh-CN" sz="2000" dirty="0" smtClean="0"/>
              </a:p>
              <a:p>
                <a:pPr>
                  <a:lnSpc>
                    <a:spcPct val="114000"/>
                  </a:lnSpc>
                </a:pPr>
                <a:endParaRPr lang="en-US" altLang="zh-CN" sz="2000" dirty="0" smtClean="0"/>
              </a:p>
              <a:p>
                <a:pPr>
                  <a:lnSpc>
                    <a:spcPct val="114000"/>
                  </a:lnSpc>
                </a:pPr>
                <a:endParaRPr lang="en-US" altLang="zh-CN" sz="2000" dirty="0" smtClean="0"/>
              </a:p>
              <a:p>
                <a:pPr>
                  <a:lnSpc>
                    <a:spcPct val="114000"/>
                  </a:lnSpc>
                </a:pPr>
                <a:endParaRPr lang="en-US" altLang="zh-CN" sz="2000" dirty="0" smtClean="0"/>
              </a:p>
              <a:p>
                <a:pPr>
                  <a:lnSpc>
                    <a:spcPct val="114000"/>
                  </a:lnSpc>
                </a:pPr>
                <a:r>
                  <a:rPr lang="en-US" altLang="zh-CN" sz="2000" dirty="0" smtClean="0"/>
                  <a:t>In the first stage, the voters vote simultaneously to determine </a:t>
                </a:r>
                <a:r>
                  <a:rPr lang="en-US" altLang="zh-CN" sz="2000" b="1" dirty="0" smtClean="0"/>
                  <a:t>S</a:t>
                </a:r>
                <a:r>
                  <a:rPr lang="en-US" altLang="zh-CN" sz="2000" dirty="0" smtClean="0"/>
                  <a:t>; then, in the second stage, the voters vote simultaneously to determine </a:t>
                </a:r>
                <a:r>
                  <a:rPr lang="en-US" altLang="zh-CN" sz="2000" b="1" dirty="0" smtClean="0"/>
                  <a:t>T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altLang="zh-CN" sz="2000" dirty="0" smtClean="0"/>
                  <a:t>If </a:t>
                </a:r>
                <a:r>
                  <a:rPr lang="en-US" altLang="zh-CN" sz="2000" b="1" dirty="0" smtClean="0"/>
                  <a:t>S</a:t>
                </a:r>
                <a:r>
                  <a:rPr lang="en-US" altLang="zh-CN" sz="2000" dirty="0" smtClean="0"/>
                  <a:t> is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built</a:t>
                </a:r>
                <a:r>
                  <a:rPr lang="en-US" altLang="zh-CN" sz="2000" dirty="0" smtClean="0"/>
                  <a:t>, then in the </a:t>
                </a:r>
                <a:r>
                  <a:rPr lang="en-US" altLang="zh-CN" sz="2000" dirty="0"/>
                  <a:t>2nd </a:t>
                </a:r>
                <a:r>
                  <a:rPr lang="en-US" altLang="zh-CN" sz="2000" dirty="0" smtClean="0"/>
                  <a:t>step 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/>
                      </a:rPr>
                      <m:t>&gt;</m:t>
                    </m:r>
                    <m:bar>
                      <m:barPr>
                        <m:pos m:val="top"/>
                        <m:ctrlPr>
                          <a:rPr lang="en-US" altLang="zh-CN" sz="2000" b="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b="0" i="1" dirty="0" smtClean="0">
                            <a:latin typeface="Cambria Math"/>
                          </a:rPr>
                          <m:t>𝑡</m:t>
                        </m:r>
                      </m:e>
                    </m:bar>
                    <m:r>
                      <a:rPr lang="en-US" altLang="zh-CN" sz="2000" b="0" i="1" dirty="0" smtClean="0">
                        <a:latin typeface="Cambria Math"/>
                      </a:rPr>
                      <m:t>,  </m:t>
                    </m:r>
                    <m:bar>
                      <m:barPr>
                        <m:pos m:val="top"/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𝑡</m:t>
                        </m:r>
                      </m:e>
                    </m:bar>
                    <m:r>
                      <a:rPr lang="en-US" altLang="zh-CN" sz="2000" b="0" i="1" dirty="0" smtClean="0">
                        <a:latin typeface="Cambria Math"/>
                      </a:rPr>
                      <m:t>&gt;</m:t>
                    </m:r>
                    <m:r>
                      <a:rPr lang="en-US" altLang="zh-CN" sz="2000" b="0" i="1" dirty="0" smtClean="0">
                        <a:latin typeface="Cambria Math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/>
                      </a:rPr>
                      <m:t>,  </m:t>
                    </m:r>
                    <m:bar>
                      <m:barPr>
                        <m:pos m:val="top"/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𝑡</m:t>
                        </m:r>
                      </m:e>
                    </m:bar>
                    <m:r>
                      <a:rPr lang="en-US" altLang="zh-CN" sz="2000" i="1" dirty="0">
                        <a:latin typeface="Cambria Math"/>
                      </a:rPr>
                      <m:t>&gt;</m:t>
                    </m:r>
                    <m:r>
                      <a:rPr lang="en-US" altLang="zh-CN" sz="2000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CN" sz="2000" dirty="0" smtClean="0"/>
                  <a:t>, so the winner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bar>
                      <m:barPr>
                        <m:pos m:val="top"/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bar>
                  </m:oMath>
                </a14:m>
                <a:endParaRPr lang="en-US" altLang="zh-CN" sz="2000" dirty="0" smtClean="0"/>
              </a:p>
              <a:p>
                <a:pPr>
                  <a:lnSpc>
                    <a:spcPct val="114000"/>
                  </a:lnSpc>
                </a:pPr>
                <a:r>
                  <a:rPr lang="en-US" altLang="zh-CN" sz="2000" dirty="0" smtClean="0"/>
                  <a:t>If </a:t>
                </a:r>
                <a:r>
                  <a:rPr lang="en-US" altLang="zh-CN" sz="2000" b="1" dirty="0" smtClean="0"/>
                  <a:t>S</a:t>
                </a:r>
                <a:r>
                  <a:rPr lang="en-US" altLang="zh-CN" sz="2000" dirty="0" smtClean="0"/>
                  <a:t> is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not built</a:t>
                </a:r>
                <a:r>
                  <a:rPr lang="en-US" altLang="zh-CN" sz="2000" dirty="0" smtClean="0"/>
                  <a:t>, then in the 2nd step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/>
                      </a:rPr>
                      <m:t>𝑡</m:t>
                    </m:r>
                    <m:r>
                      <a:rPr lang="en-US" altLang="zh-CN" sz="2000" i="1" dirty="0">
                        <a:latin typeface="Cambria Math"/>
                      </a:rPr>
                      <m:t>&gt;</m:t>
                    </m:r>
                    <m:bar>
                      <m:barPr>
                        <m:pos m:val="top"/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𝑡</m:t>
                        </m:r>
                      </m:e>
                    </m:bar>
                    <m:r>
                      <a:rPr lang="en-US" altLang="zh-CN" sz="2000" i="1" dirty="0">
                        <a:latin typeface="Cambria Math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/>
                      </a:rPr>
                      <m:t>  </m:t>
                    </m:r>
                    <m:r>
                      <a:rPr lang="en-US" altLang="zh-CN" sz="2000" i="1" dirty="0">
                        <a:latin typeface="Cambria Math"/>
                      </a:rPr>
                      <m:t>𝑡</m:t>
                    </m:r>
                    <m:r>
                      <a:rPr lang="en-US" altLang="zh-CN" sz="2000" i="1" dirty="0">
                        <a:latin typeface="Cambria Math"/>
                      </a:rPr>
                      <m:t>&gt;</m:t>
                    </m:r>
                    <m:bar>
                      <m:barPr>
                        <m:pos m:val="top"/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𝑡</m:t>
                        </m:r>
                      </m:e>
                    </m:bar>
                    <m:r>
                      <a:rPr lang="en-US" altLang="zh-CN" sz="2000" i="1" dirty="0">
                        <a:latin typeface="Cambria Math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/>
                      </a:rPr>
                      <m:t>  </m:t>
                    </m:r>
                    <m:r>
                      <a:rPr lang="en-US" altLang="zh-CN" sz="2000" i="1" dirty="0">
                        <a:latin typeface="Cambria Math"/>
                      </a:rPr>
                      <m:t>𝑡</m:t>
                    </m:r>
                    <m:r>
                      <a:rPr lang="en-US" altLang="zh-CN" sz="2000" i="1" dirty="0">
                        <a:latin typeface="Cambria Math"/>
                      </a:rPr>
                      <m:t>&gt;</m:t>
                    </m:r>
                    <m:bar>
                      <m:barPr>
                        <m:pos m:val="top"/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altLang="zh-CN" sz="2000" dirty="0" smtClean="0"/>
                  <a:t>, so the winner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altLang="zh-CN" sz="2000" dirty="0" smtClean="0"/>
              </a:p>
              <a:p>
                <a:pPr>
                  <a:lnSpc>
                    <a:spcPct val="114000"/>
                  </a:lnSpc>
                </a:pPr>
                <a:r>
                  <a:rPr lang="en-US" altLang="zh-CN" sz="2000" dirty="0" smtClean="0"/>
                  <a:t>In the first step, the voters are effectively comparing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bar>
                      <m:barPr>
                        <m:pos m:val="top"/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altLang="zh-CN" sz="2000" dirty="0" smtClean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CN" sz="2000" dirty="0" smtClean="0"/>
                  <a:t>, so the votes  are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000" b="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b="0" i="1" dirty="0" smtClean="0"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altLang="zh-CN" sz="2000" i="1" dirty="0">
                        <a:latin typeface="Cambria Math"/>
                      </a:rPr>
                      <m:t>&gt;</m:t>
                    </m:r>
                    <m:r>
                      <a:rPr lang="en-US" altLang="zh-CN" sz="2000" b="0" i="1" dirty="0" smtClean="0">
                        <a:latin typeface="Cambria Math"/>
                      </a:rPr>
                      <m:t>𝑠</m:t>
                    </m:r>
                    <m:r>
                      <a:rPr lang="en-US" altLang="zh-CN" sz="2000" i="1" dirty="0">
                        <a:latin typeface="Cambria Math"/>
                      </a:rPr>
                      <m:t>,  </m:t>
                    </m:r>
                    <m:r>
                      <a:rPr lang="en-US" altLang="zh-CN" sz="2000" b="0" i="1" dirty="0" smtClean="0">
                        <a:latin typeface="Cambria Math"/>
                      </a:rPr>
                      <m:t>𝑠</m:t>
                    </m:r>
                    <m:r>
                      <a:rPr lang="en-US" altLang="zh-CN" sz="2000" i="1" dirty="0">
                        <a:latin typeface="Cambria Math"/>
                      </a:rPr>
                      <m:t>&gt;</m:t>
                    </m:r>
                    <m:bar>
                      <m:barPr>
                        <m:pos m:val="top"/>
                        <m:ctrlPr>
                          <a:rPr lang="en-US" altLang="zh-CN" sz="2000" b="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b="0" i="1" dirty="0" smtClean="0"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altLang="zh-CN" sz="2000" i="1" dirty="0">
                        <a:latin typeface="Cambria Math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/>
                      </a:rPr>
                      <m:t>  </m:t>
                    </m:r>
                    <m:bar>
                      <m:barPr>
                        <m:pos m:val="top"/>
                        <m:ctrlPr>
                          <a:rPr lang="en-US" altLang="zh-CN" sz="2000" b="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b="0" i="1" dirty="0" smtClean="0"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altLang="zh-CN" sz="2000" i="1" dirty="0">
                        <a:latin typeface="Cambria Math"/>
                      </a:rPr>
                      <m:t>&gt;</m:t>
                    </m:r>
                    <m:r>
                      <a:rPr lang="en-US" altLang="zh-CN" sz="20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CN" sz="2000" dirty="0" smtClean="0"/>
                  <a:t>, and the final winner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𝑠</m:t>
                        </m:r>
                      </m:e>
                    </m:bar>
                    <m:r>
                      <a:rPr lang="en-US" altLang="zh-CN" sz="2000" i="1">
                        <a:latin typeface="Cambria Math"/>
                      </a:rPr>
                      <m:t>𝑡</m:t>
                    </m:r>
                  </m:oMath>
                </a14:m>
                <a:endParaRPr lang="en-US" altLang="zh-CN" sz="2000" dirty="0" smtClean="0"/>
              </a:p>
            </p:txBody>
          </p:sp>
        </mc:Choice>
        <mc:Fallback xmlns="">
          <p:sp>
            <p:nvSpPr>
              <p:cNvPr id="375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3238" y="1812925"/>
                <a:ext cx="9037637" cy="5578475"/>
              </a:xfrm>
              <a:blipFill rotWithShape="1">
                <a:blip r:embed="rId4"/>
                <a:stretch>
                  <a:fillRect l="-472" r="-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9037638" cy="1282700"/>
          </a:xfrm>
        </p:spPr>
        <p:txBody>
          <a:bodyPr/>
          <a:lstStyle/>
          <a:p>
            <a:r>
              <a:rPr lang="en-US" altLang="zh-CN" sz="4500" dirty="0" smtClean="0"/>
              <a:t>Example (</a:t>
            </a:r>
            <a:r>
              <a:rPr lang="en-US" altLang="zh-CN" sz="4500" dirty="0" smtClean="0"/>
              <a:t>also in </a:t>
            </a:r>
            <a:r>
              <a:rPr lang="en-US" altLang="zh-CN" sz="3200" dirty="0" smtClean="0"/>
              <a:t>[</a:t>
            </a:r>
            <a:r>
              <a:rPr lang="en-US" altLang="zh-CN" sz="3200" dirty="0" smtClean="0"/>
              <a:t>Lacy&amp;Niou00]</a:t>
            </a:r>
            <a:r>
              <a:rPr lang="en-US" altLang="zh-CN" sz="4500" dirty="0" smtClean="0"/>
              <a:t>)</a:t>
            </a:r>
            <a:endParaRPr lang="en-US" altLang="zh-CN" sz="3700" dirty="0" smtClean="0"/>
          </a:p>
        </p:txBody>
      </p:sp>
      <p:pic>
        <p:nvPicPr>
          <p:cNvPr id="50181" name="Picture 4" descr="tenn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9175"/>
            <a:ext cx="2667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6775"/>
            <a:ext cx="2209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13"/>
          <p:cNvSpPr>
            <a:spLocks noChangeArrowheads="1"/>
          </p:cNvSpPr>
          <p:nvPr/>
        </p:nvSpPr>
        <p:spPr bwMode="auto">
          <a:xfrm>
            <a:off x="0" y="3776663"/>
            <a:ext cx="10058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0192" name="Text Box 27"/>
          <p:cNvSpPr txBox="1">
            <a:spLocks noChangeArrowheads="1"/>
          </p:cNvSpPr>
          <p:nvPr/>
        </p:nvSpPr>
        <p:spPr bwMode="auto">
          <a:xfrm>
            <a:off x="1219200" y="1524000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  <a:latin typeface="Arial" charset="0"/>
              </a:rPr>
              <a:t>S</a:t>
            </a:r>
            <a:endParaRPr lang="en-US" altLang="zh-CN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93" name="Text Box 28"/>
          <p:cNvSpPr txBox="1">
            <a:spLocks noChangeArrowheads="1"/>
          </p:cNvSpPr>
          <p:nvPr/>
        </p:nvSpPr>
        <p:spPr bwMode="auto">
          <a:xfrm>
            <a:off x="8305800" y="1763712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chemeClr val="tx1"/>
                </a:solidFill>
                <a:latin typeface="Arial" charset="0"/>
              </a:rPr>
              <a:t>T</a:t>
            </a:r>
            <a:endParaRPr lang="en-US" altLang="zh-CN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5838" name="Rectangle 30"/>
          <p:cNvSpPr>
            <a:spLocks noChangeArrowheads="1"/>
          </p:cNvSpPr>
          <p:nvPr/>
        </p:nvSpPr>
        <p:spPr bwMode="auto">
          <a:xfrm>
            <a:off x="5740400" y="2413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4" name="Rectangle 36"/>
          <p:cNvSpPr>
            <a:spLocks noChangeArrowheads="1"/>
          </p:cNvSpPr>
          <p:nvPr/>
        </p:nvSpPr>
        <p:spPr bwMode="auto">
          <a:xfrm>
            <a:off x="6553200" y="2413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5" name="Rectangle 37"/>
          <p:cNvSpPr>
            <a:spLocks noChangeArrowheads="1"/>
          </p:cNvSpPr>
          <p:nvPr/>
        </p:nvSpPr>
        <p:spPr bwMode="auto">
          <a:xfrm>
            <a:off x="4927600" y="2413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6" name="Rectangle 38"/>
          <p:cNvSpPr>
            <a:spLocks noChangeArrowheads="1"/>
          </p:cNvSpPr>
          <p:nvPr/>
        </p:nvSpPr>
        <p:spPr bwMode="auto">
          <a:xfrm>
            <a:off x="4140200" y="2413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7" name="Rectangle 39"/>
          <p:cNvSpPr>
            <a:spLocks noChangeArrowheads="1"/>
          </p:cNvSpPr>
          <p:nvPr/>
        </p:nvSpPr>
        <p:spPr bwMode="auto">
          <a:xfrm>
            <a:off x="5740400" y="29083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8" name="Rectangle 40"/>
          <p:cNvSpPr>
            <a:spLocks noChangeArrowheads="1"/>
          </p:cNvSpPr>
          <p:nvPr/>
        </p:nvSpPr>
        <p:spPr bwMode="auto">
          <a:xfrm>
            <a:off x="6553200" y="29083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9" name="Rectangle 41"/>
          <p:cNvSpPr>
            <a:spLocks noChangeArrowheads="1"/>
          </p:cNvSpPr>
          <p:nvPr/>
        </p:nvSpPr>
        <p:spPr bwMode="auto">
          <a:xfrm>
            <a:off x="4927600" y="29083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0" name="Rectangle 42"/>
          <p:cNvSpPr>
            <a:spLocks noChangeArrowheads="1"/>
          </p:cNvSpPr>
          <p:nvPr/>
        </p:nvSpPr>
        <p:spPr bwMode="auto">
          <a:xfrm>
            <a:off x="4140200" y="29083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1" name="Rectangle 43"/>
          <p:cNvSpPr>
            <a:spLocks noChangeArrowheads="1"/>
          </p:cNvSpPr>
          <p:nvPr/>
        </p:nvSpPr>
        <p:spPr bwMode="auto">
          <a:xfrm>
            <a:off x="5740400" y="3429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2" name="Rectangle 44"/>
          <p:cNvSpPr>
            <a:spLocks noChangeArrowheads="1"/>
          </p:cNvSpPr>
          <p:nvPr/>
        </p:nvSpPr>
        <p:spPr bwMode="auto">
          <a:xfrm>
            <a:off x="6553200" y="3429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3" name="Rectangle 45"/>
          <p:cNvSpPr>
            <a:spLocks noChangeArrowheads="1"/>
          </p:cNvSpPr>
          <p:nvPr/>
        </p:nvSpPr>
        <p:spPr bwMode="auto">
          <a:xfrm>
            <a:off x="4927600" y="3429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54" name="Rectangle 46"/>
          <p:cNvSpPr>
            <a:spLocks noChangeArrowheads="1"/>
          </p:cNvSpPr>
          <p:nvPr/>
        </p:nvSpPr>
        <p:spPr bwMode="auto">
          <a:xfrm>
            <a:off x="4140200" y="3429000"/>
            <a:ext cx="381000" cy="381000"/>
          </a:xfrm>
          <a:prstGeom prst="rect">
            <a:avLst/>
          </a:prstGeom>
          <a:solidFill>
            <a:srgbClr val="00B8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0206" name="Picture 30" descr="question markgif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57450"/>
            <a:ext cx="571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7C40-2697-462D-8A00-3797F6638890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58483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38" grpId="0" animBg="1"/>
      <p:bldP spid="375838" grpId="1" animBg="1"/>
      <p:bldP spid="375838" grpId="2" animBg="1"/>
      <p:bldP spid="375844" grpId="0" animBg="1"/>
      <p:bldP spid="375844" grpId="1" animBg="1"/>
      <p:bldP spid="375845" grpId="0" animBg="1"/>
      <p:bldP spid="375845" grpId="1" animBg="1"/>
      <p:bldP spid="375845" grpId="2" animBg="1"/>
      <p:bldP spid="375846" grpId="0" animBg="1"/>
      <p:bldP spid="375846" grpId="1" animBg="1"/>
      <p:bldP spid="375847" grpId="0" animBg="1"/>
      <p:bldP spid="375847" grpId="1" animBg="1"/>
      <p:bldP spid="375847" grpId="2" animBg="1"/>
      <p:bldP spid="375848" grpId="0" animBg="1"/>
      <p:bldP spid="375848" grpId="1" animBg="1"/>
      <p:bldP spid="375849" grpId="0" animBg="1"/>
      <p:bldP spid="375849" grpId="1" animBg="1"/>
      <p:bldP spid="375850" grpId="0" animBg="1"/>
      <p:bldP spid="375850" grpId="1" animBg="1"/>
      <p:bldP spid="375850" grpId="2" animBg="1"/>
      <p:bldP spid="375851" grpId="0" animBg="1"/>
      <p:bldP spid="375851" grpId="1" animBg="1"/>
      <p:bldP spid="375851" grpId="2" animBg="1"/>
      <p:bldP spid="375852" grpId="0" animBg="1"/>
      <p:bldP spid="375852" grpId="1" animBg="1"/>
      <p:bldP spid="375853" grpId="0" animBg="1"/>
      <p:bldP spid="375853" grpId="1" animBg="1"/>
      <p:bldP spid="375854" grpId="0" animBg="1"/>
      <p:bldP spid="375854" grpId="1" animBg="1"/>
      <p:bldP spid="37585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24000"/>
            <a:ext cx="9037637" cy="5730875"/>
          </a:xfrm>
        </p:spPr>
        <p:txBody>
          <a:bodyPr/>
          <a:lstStyle/>
          <a:p>
            <a:pPr>
              <a:lnSpc>
                <a:spcPct val="104000"/>
              </a:lnSpc>
            </a:pPr>
            <a:r>
              <a:rPr lang="en-US" altLang="zh-CN" sz="2400" dirty="0" smtClean="0"/>
              <a:t>The winner is the same as the (truthful) winner of the following </a:t>
            </a:r>
            <a:r>
              <a:rPr lang="en-US" altLang="zh-CN" sz="2400" i="1" dirty="0" smtClean="0"/>
              <a:t>voting tree (a.k.a. knockout tournament)</a:t>
            </a:r>
          </a:p>
          <a:p>
            <a:pPr>
              <a:lnSpc>
                <a:spcPct val="104000"/>
              </a:lnSpc>
            </a:pPr>
            <a:endParaRPr lang="en-US" altLang="zh-CN" sz="2400" i="1" dirty="0" smtClean="0"/>
          </a:p>
          <a:p>
            <a:pPr>
              <a:lnSpc>
                <a:spcPct val="104000"/>
              </a:lnSpc>
            </a:pPr>
            <a:endParaRPr lang="en-US" altLang="zh-CN" sz="2400" i="1" dirty="0" smtClean="0"/>
          </a:p>
          <a:p>
            <a:pPr>
              <a:lnSpc>
                <a:spcPct val="104000"/>
              </a:lnSpc>
            </a:pPr>
            <a:endParaRPr lang="en-US" altLang="zh-CN" sz="2400" i="1" dirty="0" smtClean="0"/>
          </a:p>
          <a:p>
            <a:pPr>
              <a:lnSpc>
                <a:spcPct val="104000"/>
              </a:lnSpc>
            </a:pPr>
            <a:endParaRPr lang="en-US" altLang="zh-CN" sz="2400" i="1" dirty="0" smtClean="0"/>
          </a:p>
          <a:p>
            <a:pPr>
              <a:lnSpc>
                <a:spcPct val="104000"/>
              </a:lnSpc>
            </a:pPr>
            <a:endParaRPr lang="en-US" altLang="zh-CN" sz="2400" i="1" dirty="0" smtClean="0"/>
          </a:p>
          <a:p>
            <a:pPr>
              <a:lnSpc>
                <a:spcPct val="104000"/>
              </a:lnSpc>
            </a:pPr>
            <a:endParaRPr lang="en-US" altLang="zh-CN" sz="2400" i="1" dirty="0" smtClean="0"/>
          </a:p>
          <a:p>
            <a:pPr>
              <a:lnSpc>
                <a:spcPct val="104000"/>
              </a:lnSpc>
            </a:pPr>
            <a:endParaRPr lang="en-US" altLang="zh-CN" sz="2400" dirty="0" smtClean="0"/>
          </a:p>
          <a:p>
            <a:pPr>
              <a:lnSpc>
                <a:spcPct val="104000"/>
              </a:lnSpc>
            </a:pPr>
            <a:r>
              <a:rPr lang="en-US" altLang="zh-CN" sz="2400" dirty="0" smtClean="0"/>
              <a:t>“Within-state-dominant-strategy-backward-induction”</a:t>
            </a:r>
          </a:p>
          <a:p>
            <a:pPr>
              <a:lnSpc>
                <a:spcPct val="104000"/>
              </a:lnSpc>
            </a:pPr>
            <a:r>
              <a:rPr lang="en-US" altLang="zh-CN" sz="2400" dirty="0" smtClean="0"/>
              <a:t>Similar relationships between backward induction and voting trees have been observed previously </a:t>
            </a:r>
            <a:r>
              <a:rPr lang="en-US" altLang="zh-CN" sz="1700" dirty="0" smtClean="0">
                <a:solidFill>
                  <a:srgbClr val="3333CC"/>
                </a:solidFill>
              </a:rPr>
              <a:t>[</a:t>
            </a:r>
            <a:r>
              <a:rPr lang="en-US" altLang="zh-CN" sz="1700" dirty="0" err="1" smtClean="0">
                <a:solidFill>
                  <a:srgbClr val="3333CC"/>
                </a:solidFill>
              </a:rPr>
              <a:t>McKelvey&amp;Niemi</a:t>
            </a:r>
            <a:r>
              <a:rPr lang="en-US" altLang="zh-CN" sz="1700" dirty="0" smtClean="0">
                <a:solidFill>
                  <a:srgbClr val="3333CC"/>
                </a:solidFill>
              </a:rPr>
              <a:t> JET 78]</a:t>
            </a:r>
            <a:r>
              <a:rPr lang="en-US" altLang="zh-CN" sz="1700" dirty="0" smtClean="0"/>
              <a:t>, </a:t>
            </a:r>
            <a:r>
              <a:rPr lang="en-US" altLang="zh-CN" sz="1700" dirty="0" smtClean="0">
                <a:solidFill>
                  <a:srgbClr val="3333CC"/>
                </a:solidFill>
              </a:rPr>
              <a:t>[Moulin </a:t>
            </a:r>
            <a:r>
              <a:rPr lang="en-US" altLang="zh-CN" sz="1700" dirty="0" err="1" smtClean="0">
                <a:solidFill>
                  <a:srgbClr val="3333CC"/>
                </a:solidFill>
              </a:rPr>
              <a:t>Econometrica</a:t>
            </a:r>
            <a:r>
              <a:rPr lang="en-US" altLang="zh-CN" sz="1700" dirty="0" smtClean="0">
                <a:solidFill>
                  <a:srgbClr val="3333CC"/>
                </a:solidFill>
              </a:rPr>
              <a:t> 79]</a:t>
            </a:r>
            <a:r>
              <a:rPr lang="en-US" altLang="zh-CN" sz="1700" dirty="0" smtClean="0"/>
              <a:t>, </a:t>
            </a:r>
            <a:r>
              <a:rPr lang="en-US" altLang="zh-CN" sz="1700" dirty="0" smtClean="0">
                <a:solidFill>
                  <a:srgbClr val="3333CC"/>
                </a:solidFill>
              </a:rPr>
              <a:t>[</a:t>
            </a:r>
            <a:r>
              <a:rPr lang="en-US" altLang="zh-CN" sz="1700" dirty="0" err="1" smtClean="0">
                <a:solidFill>
                  <a:srgbClr val="3333CC"/>
                </a:solidFill>
              </a:rPr>
              <a:t>Gretlein</a:t>
            </a:r>
            <a:r>
              <a:rPr lang="en-US" altLang="zh-CN" sz="1700" dirty="0" smtClean="0">
                <a:solidFill>
                  <a:srgbClr val="3333CC"/>
                </a:solidFill>
              </a:rPr>
              <a:t> IJGT 83],</a:t>
            </a:r>
            <a:r>
              <a:rPr lang="en-US" altLang="zh-CN" sz="1600" dirty="0" smtClean="0">
                <a:solidFill>
                  <a:srgbClr val="3333CC"/>
                </a:solidFill>
              </a:rPr>
              <a:t> </a:t>
            </a:r>
            <a:r>
              <a:rPr lang="en-US" altLang="zh-CN" sz="1700" dirty="0" smtClean="0">
                <a:solidFill>
                  <a:srgbClr val="3333CC"/>
                </a:solidFill>
              </a:rPr>
              <a:t>[</a:t>
            </a:r>
            <a:r>
              <a:rPr lang="en-US" altLang="zh-CN" sz="1700" dirty="0" err="1" smtClean="0">
                <a:solidFill>
                  <a:srgbClr val="3333CC"/>
                </a:solidFill>
              </a:rPr>
              <a:t>Dutta</a:t>
            </a:r>
            <a:r>
              <a:rPr lang="en-US" altLang="zh-CN" sz="1700" dirty="0" smtClean="0">
                <a:solidFill>
                  <a:srgbClr val="3333CC"/>
                </a:solidFill>
              </a:rPr>
              <a:t> &amp; </a:t>
            </a:r>
            <a:r>
              <a:rPr lang="en-US" altLang="zh-CN" sz="1700" dirty="0" err="1" smtClean="0">
                <a:solidFill>
                  <a:srgbClr val="3333CC"/>
                </a:solidFill>
              </a:rPr>
              <a:t>Sen</a:t>
            </a:r>
            <a:r>
              <a:rPr lang="en-US" altLang="zh-CN" sz="1700" dirty="0" smtClean="0">
                <a:solidFill>
                  <a:srgbClr val="3333CC"/>
                </a:solidFill>
              </a:rPr>
              <a:t> SCW 93]</a:t>
            </a:r>
            <a:endParaRPr lang="en-US" altLang="zh-CN" sz="1800" i="1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2" y="152400"/>
            <a:ext cx="9037638" cy="1282700"/>
          </a:xfrm>
        </p:spPr>
        <p:txBody>
          <a:bodyPr/>
          <a:lstStyle/>
          <a:p>
            <a:r>
              <a:rPr lang="en-US" altLang="zh-CN" dirty="0" smtClean="0"/>
              <a:t>Voting tree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3886200" y="2955925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876800" y="2955925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3276600" y="4098925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886200" y="4098925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5410200" y="4098925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019800" y="4098925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4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18125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334000"/>
            <a:ext cx="25876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5326063"/>
            <a:ext cx="258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10188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8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258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9" name="Picture 18" descr="cu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44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22352" y="2895600"/>
            <a:ext cx="1423788" cy="491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vote  on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1121" y="4419600"/>
            <a:ext cx="1457451" cy="491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vote  on 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74803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4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</a:rPr>
              <a:t>Theorem.</a:t>
            </a:r>
            <a:r>
              <a:rPr lang="en-US" altLang="zh-CN" sz="3200" b="1" dirty="0" smtClean="0"/>
              <a:t> </a:t>
            </a:r>
            <a:r>
              <a:rPr lang="en-US" altLang="zh-CN" sz="3200" dirty="0" smtClean="0"/>
              <a:t> For any </a:t>
            </a:r>
            <a:r>
              <a:rPr lang="en-US" altLang="zh-CN" sz="3200" i="1" dirty="0" smtClean="0">
                <a:latin typeface="Times New Roman" pitchFamily="18" charset="0"/>
              </a:rPr>
              <a:t>p</a:t>
            </a:r>
            <a:r>
              <a:rPr lang="en-US" altLang="zh-CN" sz="2000" dirty="0" smtClean="0"/>
              <a:t>≥</a:t>
            </a:r>
            <a:r>
              <a:rPr lang="en-US" altLang="zh-CN" sz="3200" dirty="0" smtClean="0">
                <a:latin typeface="Times New Roman" pitchFamily="18" charset="0"/>
              </a:rPr>
              <a:t>4</a:t>
            </a:r>
            <a:r>
              <a:rPr lang="en-US" altLang="zh-CN" sz="3200" dirty="0" smtClean="0"/>
              <a:t>, there exists a profile </a:t>
            </a:r>
            <a:r>
              <a:rPr lang="en-US" altLang="zh-CN" sz="3200" i="1" dirty="0" smtClean="0">
                <a:latin typeface="Times New Roman" pitchFamily="18" charset="0"/>
              </a:rPr>
              <a:t>P</a:t>
            </a:r>
            <a:r>
              <a:rPr lang="en-US" altLang="zh-CN" sz="3200" dirty="0" smtClean="0"/>
              <a:t> such that any alternative can be made to win under this profile by changing the order </a:t>
            </a:r>
            <a:r>
              <a:rPr lang="en-US" altLang="zh-CN" sz="3200" i="1" dirty="0" smtClean="0">
                <a:latin typeface="Times New Roman" pitchFamily="18" charset="0"/>
              </a:rPr>
              <a:t>O</a:t>
            </a:r>
            <a:r>
              <a:rPr lang="en-US" altLang="zh-CN" sz="3200" dirty="0" smtClean="0"/>
              <a:t> over issues</a:t>
            </a:r>
          </a:p>
          <a:p>
            <a:pPr lvl="1">
              <a:lnSpc>
                <a:spcPct val="104000"/>
              </a:lnSpc>
            </a:pPr>
            <a:r>
              <a:rPr lang="en-US" altLang="zh-CN" sz="2700" dirty="0" smtClean="0"/>
              <a:t>When </a:t>
            </a:r>
            <a:r>
              <a:rPr lang="en-US" altLang="zh-CN" sz="2700" i="1" dirty="0" smtClean="0">
                <a:latin typeface="Times New Roman" pitchFamily="18" charset="0"/>
              </a:rPr>
              <a:t>p</a:t>
            </a:r>
            <a:r>
              <a:rPr lang="en-US" altLang="zh-CN" sz="2700" dirty="0" smtClean="0"/>
              <a:t>=1, 2 or 3, all </a:t>
            </a:r>
            <a:r>
              <a:rPr lang="en-US" altLang="zh-CN" sz="2700" i="1" dirty="0" smtClean="0">
                <a:latin typeface="Times New Roman" pitchFamily="18" charset="0"/>
              </a:rPr>
              <a:t>p</a:t>
            </a:r>
            <a:r>
              <a:rPr lang="en-US" altLang="zh-CN" sz="2700" dirty="0" smtClean="0"/>
              <a:t>! different alternatives can be made to win</a:t>
            </a:r>
          </a:p>
          <a:p>
            <a:pPr lvl="1">
              <a:lnSpc>
                <a:spcPct val="104000"/>
              </a:lnSpc>
            </a:pPr>
            <a:r>
              <a:rPr lang="en-US" altLang="zh-CN" sz="2700" dirty="0" smtClean="0"/>
              <a:t>The chair has full power over the outcome by agenda control (for this profile)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2" y="311150"/>
            <a:ext cx="9037638" cy="1282700"/>
          </a:xfrm>
        </p:spPr>
        <p:txBody>
          <a:bodyPr/>
          <a:lstStyle/>
          <a:p>
            <a:r>
              <a:rPr lang="en-US" altLang="zh-CN" dirty="0" smtClean="0"/>
              <a:t>The choice of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dirty="0" smtClean="0"/>
              <a:t> is crucial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98760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2122487"/>
            <a:ext cx="9037637" cy="5116513"/>
          </a:xfrm>
        </p:spPr>
        <p:txBody>
          <a:bodyPr/>
          <a:lstStyle/>
          <a:p>
            <a:r>
              <a:rPr lang="en-US" altLang="zh-CN" sz="4000" dirty="0" smtClean="0"/>
              <a:t>Computational voting theory IMHO</a:t>
            </a:r>
          </a:p>
          <a:p>
            <a:r>
              <a:rPr lang="en-US" altLang="zh-CN" sz="4000" dirty="0" smtClean="0"/>
              <a:t>General combinatorial voting (computational perspective)</a:t>
            </a:r>
          </a:p>
          <a:p>
            <a:r>
              <a:rPr lang="en-US" altLang="zh-CN" sz="4000" dirty="0" smtClean="0"/>
              <a:t>Strategic sequential voting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(game-theoretic </a:t>
            </a:r>
            <a:r>
              <a:rPr lang="en-US" altLang="zh-CN" sz="4000" dirty="0"/>
              <a:t>perspective)</a:t>
            </a:r>
            <a:endParaRPr lang="zh-CN" alt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651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895600"/>
            <a:ext cx="10058400" cy="51165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400" dirty="0" smtClean="0"/>
              <a:t>Is the equilibrium outcome “good”?</a:t>
            </a:r>
            <a:endParaRPr lang="zh-CN" alt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3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altLang="zh-CN" sz="3200" dirty="0" smtClean="0"/>
              <a:t>Strong paradoxes for strategic sequential voting (SSP)</a:t>
            </a:r>
          </a:p>
          <a:p>
            <a:pPr>
              <a:lnSpc>
                <a:spcPct val="114000"/>
              </a:lnSpc>
            </a:pPr>
            <a:r>
              <a:rPr lang="en-US" altLang="zh-CN" sz="3200" dirty="0" smtClean="0"/>
              <a:t>Slightly weaker paradoxes for SSP that hold </a:t>
            </a:r>
            <a:r>
              <a:rPr lang="en-US" altLang="zh-CN" sz="3200" dirty="0" smtClean="0">
                <a:solidFill>
                  <a:schemeClr val="accent2"/>
                </a:solidFill>
              </a:rPr>
              <a:t>for any </a:t>
            </a:r>
            <a:r>
              <a:rPr lang="en-US" altLang="zh-CN" sz="3200" i="1" dirty="0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CN" sz="3200" dirty="0" smtClean="0">
                <a:solidFill>
                  <a:schemeClr val="accent2"/>
                </a:solidFill>
              </a:rPr>
              <a:t> </a:t>
            </a:r>
            <a:r>
              <a:rPr lang="en-US" altLang="zh-CN" sz="3200" dirty="0" smtClean="0"/>
              <a:t>(the order in which issues are voted on)</a:t>
            </a:r>
          </a:p>
          <a:p>
            <a:pPr>
              <a:lnSpc>
                <a:spcPct val="114000"/>
              </a:lnSpc>
            </a:pPr>
            <a:r>
              <a:rPr lang="en-US" altLang="zh-CN" sz="3200" dirty="0" smtClean="0">
                <a:solidFill>
                  <a:schemeClr val="accent2"/>
                </a:solidFill>
              </a:rPr>
              <a:t>Restricting</a:t>
            </a:r>
            <a:r>
              <a:rPr lang="en-US" altLang="zh-CN" sz="3200" dirty="0" smtClean="0"/>
              <a:t> voters’ preferences to escape paradoxes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CC67ADE-4C6F-40DF-B6E7-B0CD420D9CD7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2" y="311150"/>
            <a:ext cx="9037638" cy="1282700"/>
          </a:xfrm>
        </p:spPr>
        <p:txBody>
          <a:bodyPr/>
          <a:lstStyle/>
          <a:p>
            <a:r>
              <a:rPr lang="en-US" altLang="zh-CN" dirty="0" smtClean="0"/>
              <a:t>Paradoxes: overview</a:t>
            </a:r>
          </a:p>
        </p:txBody>
      </p:sp>
    </p:spTree>
    <p:extLst>
      <p:ext uri="{BB962C8B-B14F-4D97-AF65-F5344CB8AC3E}">
        <p14:creationId xmlns:p14="http://schemas.microsoft.com/office/powerpoint/2010/main" val="138793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4100" dirty="0" smtClean="0"/>
              <a:t>Multiple-election paradoxes </a:t>
            </a:r>
            <a:r>
              <a:rPr lang="en-US" altLang="zh-CN" sz="4100" dirty="0" smtClean="0"/>
              <a:t>for </a:t>
            </a:r>
            <a:r>
              <a:rPr lang="en-US" altLang="zh-CN" sz="4100" dirty="0" smtClean="0"/>
              <a:t>SSP</a:t>
            </a:r>
            <a:endParaRPr lang="en-US" altLang="zh-CN" sz="4500" dirty="0" smtClean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57847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</a:rPr>
              <a:t>Main theorem </a:t>
            </a:r>
            <a:r>
              <a:rPr lang="en-US" altLang="zh-CN" sz="3200" dirty="0" smtClean="0">
                <a:solidFill>
                  <a:srgbClr val="0000FF"/>
                </a:solidFill>
              </a:rPr>
              <a:t>(informally)</a:t>
            </a:r>
            <a:r>
              <a:rPr lang="en-US" altLang="zh-CN" sz="2800" dirty="0" smtClean="0"/>
              <a:t>. For any </a:t>
            </a:r>
            <a:r>
              <a:rPr lang="en-US" altLang="zh-CN" sz="2800" i="1" dirty="0" smtClean="0">
                <a:latin typeface="Times New Roman" pitchFamily="18" charset="0"/>
              </a:rPr>
              <a:t>p</a:t>
            </a:r>
            <a:r>
              <a:rPr lang="en-US" altLang="zh-CN" sz="1800" dirty="0" smtClean="0"/>
              <a:t>≥</a:t>
            </a:r>
            <a:r>
              <a:rPr lang="en-US" altLang="zh-CN" sz="2800" dirty="0" smtClean="0">
                <a:latin typeface="Times New Roman" pitchFamily="18" charset="0"/>
              </a:rPr>
              <a:t>2</a:t>
            </a:r>
            <a:r>
              <a:rPr lang="en-US" altLang="zh-CN" sz="2800" dirty="0" smtClean="0"/>
              <a:t>, </a:t>
            </a:r>
            <a:r>
              <a:rPr lang="en-US" altLang="zh-CN" sz="3000" dirty="0" smtClean="0"/>
              <a:t>there exists a profile such that the SSP winner is </a:t>
            </a:r>
          </a:p>
          <a:p>
            <a:pPr lvl="1">
              <a:lnSpc>
                <a:spcPct val="114000"/>
              </a:lnSpc>
            </a:pPr>
            <a:r>
              <a:rPr lang="en-US" altLang="zh-CN" sz="2600" dirty="0" smtClean="0"/>
              <a:t>ranked almost at the bottom by </a:t>
            </a:r>
            <a:r>
              <a:rPr lang="en-US" altLang="zh-CN" sz="2600" dirty="0" smtClean="0">
                <a:solidFill>
                  <a:srgbClr val="FF0000"/>
                </a:solidFill>
              </a:rPr>
              <a:t>every</a:t>
            </a:r>
            <a:r>
              <a:rPr lang="en-US" altLang="zh-CN" sz="2600" dirty="0" smtClean="0"/>
              <a:t> voter</a:t>
            </a:r>
          </a:p>
          <a:p>
            <a:pPr lvl="1">
              <a:lnSpc>
                <a:spcPct val="114000"/>
              </a:lnSpc>
            </a:pPr>
            <a:r>
              <a:rPr lang="en-US" altLang="zh-CN" sz="2600" dirty="0" smtClean="0"/>
              <a:t>Pareto dominated by </a:t>
            </a:r>
            <a:r>
              <a:rPr lang="en-US" altLang="zh-CN" sz="2600" dirty="0" smtClean="0">
                <a:solidFill>
                  <a:srgbClr val="FF0000"/>
                </a:solidFill>
              </a:rPr>
              <a:t>almost every</a:t>
            </a:r>
            <a:r>
              <a:rPr lang="en-US" altLang="zh-CN" sz="2600" dirty="0" smtClean="0"/>
              <a:t> other alternative</a:t>
            </a:r>
          </a:p>
          <a:p>
            <a:pPr lvl="1">
              <a:lnSpc>
                <a:spcPct val="114000"/>
              </a:lnSpc>
            </a:pPr>
            <a:r>
              <a:rPr lang="en-US" altLang="zh-CN" sz="2600" dirty="0" smtClean="0"/>
              <a:t>an </a:t>
            </a:r>
            <a:r>
              <a:rPr lang="en-US" altLang="zh-CN" sz="2600" dirty="0" smtClean="0">
                <a:solidFill>
                  <a:srgbClr val="FF0000"/>
                </a:solidFill>
              </a:rPr>
              <a:t>almost Condorcet loser</a:t>
            </a:r>
          </a:p>
          <a:p>
            <a:pPr>
              <a:lnSpc>
                <a:spcPct val="114000"/>
              </a:lnSpc>
            </a:pPr>
            <a:r>
              <a:rPr lang="en-US" altLang="zh-CN" sz="3000" dirty="0" smtClean="0"/>
              <a:t>Known as </a:t>
            </a:r>
            <a:r>
              <a:rPr lang="en-US" altLang="zh-CN" sz="3000" dirty="0" smtClean="0">
                <a:solidFill>
                  <a:srgbClr val="339933"/>
                </a:solidFill>
              </a:rPr>
              <a:t>multiple-election paradoxes </a:t>
            </a:r>
            <a:r>
              <a:rPr lang="en-US" altLang="zh-CN" sz="2400" dirty="0" smtClean="0">
                <a:solidFill>
                  <a:srgbClr val="3333CC"/>
                </a:solidFill>
              </a:rPr>
              <a:t>[</a:t>
            </a:r>
            <a:r>
              <a:rPr lang="en-US" altLang="zh-CN" sz="2400" dirty="0" err="1" smtClean="0">
                <a:solidFill>
                  <a:srgbClr val="3333CC"/>
                </a:solidFill>
              </a:rPr>
              <a:t>Brams</a:t>
            </a:r>
            <a:r>
              <a:rPr lang="en-US" altLang="zh-CN" sz="2400" dirty="0" smtClean="0">
                <a:solidFill>
                  <a:srgbClr val="3333CC"/>
                </a:solidFill>
              </a:rPr>
              <a:t>, </a:t>
            </a:r>
            <a:r>
              <a:rPr lang="en-US" altLang="zh-CN" sz="2400" dirty="0" err="1" smtClean="0">
                <a:solidFill>
                  <a:srgbClr val="3333CC"/>
                </a:solidFill>
              </a:rPr>
              <a:t>Kilgour&amp;Zwicker</a:t>
            </a:r>
            <a:r>
              <a:rPr lang="en-US" altLang="zh-CN" sz="2400" dirty="0" smtClean="0">
                <a:solidFill>
                  <a:srgbClr val="3333CC"/>
                </a:solidFill>
              </a:rPr>
              <a:t> SCW 98</a:t>
            </a:r>
            <a:r>
              <a:rPr lang="en-US" altLang="zh-CN" sz="2400" dirty="0" smtClean="0">
                <a:solidFill>
                  <a:srgbClr val="3333CC"/>
                </a:solidFill>
              </a:rPr>
              <a:t>, </a:t>
            </a:r>
            <a:r>
              <a:rPr lang="en-US" altLang="zh-CN" sz="2400" dirty="0" err="1" smtClean="0">
                <a:solidFill>
                  <a:srgbClr val="3333CC"/>
                </a:solidFill>
              </a:rPr>
              <a:t>Scarsini</a:t>
            </a:r>
            <a:r>
              <a:rPr lang="en-US" altLang="zh-CN" sz="2400" dirty="0" smtClean="0">
                <a:solidFill>
                  <a:srgbClr val="3333CC"/>
                </a:solidFill>
              </a:rPr>
              <a:t> </a:t>
            </a:r>
            <a:r>
              <a:rPr lang="en-US" altLang="zh-CN" sz="2400" dirty="0" smtClean="0">
                <a:solidFill>
                  <a:srgbClr val="3333CC"/>
                </a:solidFill>
              </a:rPr>
              <a:t>SCW 98, </a:t>
            </a:r>
            <a:r>
              <a:rPr lang="en-US" altLang="zh-CN" sz="2400" dirty="0" err="1" smtClean="0">
                <a:solidFill>
                  <a:srgbClr val="3333CC"/>
                </a:solidFill>
              </a:rPr>
              <a:t>Lacy&amp;Niou</a:t>
            </a:r>
            <a:r>
              <a:rPr lang="en-US" altLang="zh-CN" sz="2400" dirty="0" smtClean="0">
                <a:solidFill>
                  <a:srgbClr val="3333CC"/>
                </a:solidFill>
              </a:rPr>
              <a:t> JTP 00, </a:t>
            </a:r>
            <a:r>
              <a:rPr lang="en-US" altLang="zh-CN" sz="2400" dirty="0" err="1" smtClean="0">
                <a:solidFill>
                  <a:srgbClr val="3333CC"/>
                </a:solidFill>
              </a:rPr>
              <a:t>Saari&amp;Sieberg</a:t>
            </a:r>
            <a:r>
              <a:rPr lang="en-US" altLang="zh-CN" sz="2400" dirty="0" smtClean="0">
                <a:solidFill>
                  <a:srgbClr val="3333CC"/>
                </a:solidFill>
              </a:rPr>
              <a:t> APSR </a:t>
            </a:r>
            <a:r>
              <a:rPr lang="en-US" altLang="zh-CN" sz="2400" dirty="0" smtClean="0">
                <a:solidFill>
                  <a:srgbClr val="3333CC"/>
                </a:solidFill>
              </a:rPr>
              <a:t>01, </a:t>
            </a:r>
            <a:r>
              <a:rPr lang="en-US" altLang="zh-CN" sz="2400" dirty="0" err="1" smtClean="0">
                <a:solidFill>
                  <a:srgbClr val="3333CC"/>
                </a:solidFill>
              </a:rPr>
              <a:t>Lang&amp;Xia</a:t>
            </a:r>
            <a:r>
              <a:rPr lang="en-US" altLang="zh-CN" sz="2400" dirty="0" smtClean="0">
                <a:solidFill>
                  <a:srgbClr val="3333CC"/>
                </a:solidFill>
              </a:rPr>
              <a:t> </a:t>
            </a:r>
            <a:r>
              <a:rPr lang="en-US" altLang="zh-CN" sz="2400" dirty="0" smtClean="0">
                <a:solidFill>
                  <a:srgbClr val="3333CC"/>
                </a:solidFill>
              </a:rPr>
              <a:t>MSS 09]</a:t>
            </a:r>
          </a:p>
          <a:p>
            <a:pPr marL="368300" lvl="1" indent="-368300">
              <a:lnSpc>
                <a:spcPct val="114000"/>
              </a:lnSpc>
              <a:spcBef>
                <a:spcPts val="900"/>
              </a:spcBef>
              <a:buFont typeface="Arial" charset="0"/>
              <a:buChar char="•"/>
            </a:pPr>
            <a:r>
              <a:rPr lang="en-US" altLang="zh-CN" dirty="0"/>
              <a:t>Strategic behavior of the voters </a:t>
            </a:r>
            <a:r>
              <a:rPr lang="en-US" altLang="zh-CN" dirty="0" smtClean="0"/>
              <a:t>is </a:t>
            </a:r>
            <a:r>
              <a:rPr lang="en-US" altLang="zh-CN" dirty="0" smtClean="0">
                <a:solidFill>
                  <a:srgbClr val="FF0000"/>
                </a:solidFill>
              </a:rPr>
              <a:t>extremely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harmful</a:t>
            </a:r>
            <a:r>
              <a:rPr lang="en-US" altLang="zh-CN" dirty="0" smtClean="0"/>
              <a:t> in the worst case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13B03-2602-4728-85A6-582A04585EC0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755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2" y="152400"/>
            <a:ext cx="9037638" cy="1282700"/>
          </a:xfrm>
        </p:spPr>
        <p:txBody>
          <a:bodyPr/>
          <a:lstStyle/>
          <a:p>
            <a:pPr algn="l"/>
            <a:r>
              <a:rPr lang="en-US" altLang="zh-CN" sz="4400" dirty="0" smtClean="0"/>
              <a:t>Any better choice of the order?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8153400" cy="5867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zh-CN" sz="4000" b="1" dirty="0" smtClean="0">
                <a:solidFill>
                  <a:srgbClr val="0000FF"/>
                </a:solidFill>
              </a:rPr>
              <a:t>Theorem </a:t>
            </a:r>
            <a:r>
              <a:rPr lang="en-US" altLang="zh-CN" sz="4000" dirty="0" smtClean="0">
                <a:solidFill>
                  <a:srgbClr val="0000FF"/>
                </a:solidFill>
              </a:rPr>
              <a:t>(informally).</a:t>
            </a:r>
            <a:r>
              <a:rPr lang="en-US" altLang="zh-CN" sz="4000" dirty="0" smtClean="0"/>
              <a:t>  At least some of the paradoxes cannot be avoided by a better choice of the order over issues</a:t>
            </a:r>
            <a:endParaRPr lang="en-US" altLang="zh-CN" sz="3200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DF110-1EFB-408F-9824-28240D2D204D}" type="slidenum">
              <a:rPr lang="zh-CN" altLang="en-GB" smtClean="0"/>
              <a:pPr>
                <a:defRPr/>
              </a:pPr>
              <a:t>22</a:t>
            </a:fld>
            <a:endParaRPr lang="en-GB" altLang="zh-CN"/>
          </a:p>
        </p:txBody>
      </p:sp>
      <p:pic>
        <p:nvPicPr>
          <p:cNvPr id="6" name="Picture 5" descr="sad facegif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8" y="2209800"/>
            <a:ext cx="566860" cy="56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403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9296400" cy="457200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Theorem(s)</a:t>
            </a:r>
            <a:r>
              <a:rPr lang="en-US" altLang="zh-CN" dirty="0">
                <a:solidFill>
                  <a:srgbClr val="0000FF"/>
                </a:solidFill>
              </a:rPr>
              <a:t> (informally)</a:t>
            </a:r>
          </a:p>
          <a:p>
            <a:pPr marL="742950" lvl="1" indent="-285750"/>
            <a:r>
              <a:rPr lang="en-US" altLang="zh-CN" dirty="0" smtClean="0"/>
              <a:t>Restricting the preferences to be </a:t>
            </a:r>
            <a:r>
              <a:rPr lang="en-US" altLang="zh-CN" dirty="0" smtClean="0">
                <a:solidFill>
                  <a:srgbClr val="339933"/>
                </a:solidFill>
              </a:rPr>
              <a:t>separable</a:t>
            </a:r>
            <a:r>
              <a:rPr lang="en-US" altLang="zh-CN" dirty="0" smtClean="0"/>
              <a:t> or </a:t>
            </a:r>
            <a:r>
              <a:rPr lang="en-US" altLang="zh-CN" dirty="0" smtClean="0">
                <a:solidFill>
                  <a:srgbClr val="339933"/>
                </a:solidFill>
              </a:rPr>
              <a:t>lexicographic</a:t>
            </a:r>
            <a:r>
              <a:rPr lang="en-US" altLang="zh-CN" dirty="0" smtClean="0"/>
              <a:t> gets rid of the paradoxes </a:t>
            </a:r>
          </a:p>
          <a:p>
            <a:pPr marL="742950" lvl="1" indent="-285750"/>
            <a:r>
              <a:rPr lang="en-US" altLang="zh-CN" dirty="0" smtClean="0"/>
              <a:t>Restricting the preferences to be </a:t>
            </a:r>
            <a:r>
              <a:rPr lang="en-US" altLang="zh-CN" i="1" dirty="0" smtClean="0">
                <a:solidFill>
                  <a:srgbClr val="339933"/>
                </a:solidFill>
                <a:latin typeface="Times New Roman" pitchFamily="18" charset="0"/>
              </a:rPr>
              <a:t>O</a:t>
            </a:r>
            <a:r>
              <a:rPr lang="en-US" altLang="zh-CN" dirty="0" smtClean="0">
                <a:solidFill>
                  <a:srgbClr val="339933"/>
                </a:solidFill>
              </a:rPr>
              <a:t>-legal</a:t>
            </a:r>
            <a:r>
              <a:rPr lang="en-US" altLang="zh-CN" dirty="0" smtClean="0"/>
              <a:t> does not get rid of the paradoxes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059BFE6-1192-425C-BC69-CA3AB8DB5149}" type="slidenum">
              <a:rPr lang="zh-CN" altLang="en-GB" smtClean="0"/>
              <a:pPr>
                <a:defRPr/>
              </a:pPr>
              <a:t>23</a:t>
            </a:fld>
            <a:endParaRPr lang="en-GB" altLang="zh-CN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9037637" cy="1282700"/>
          </a:xfrm>
        </p:spPr>
        <p:txBody>
          <a:bodyPr/>
          <a:lstStyle/>
          <a:p>
            <a:r>
              <a:rPr lang="en-US" altLang="zh-CN" sz="4500" dirty="0" smtClean="0"/>
              <a:t>Getting rid of the paradoxes</a:t>
            </a:r>
            <a:br>
              <a:rPr lang="en-US" altLang="zh-CN" sz="4500" dirty="0" smtClean="0"/>
            </a:br>
            <a:endParaRPr lang="zh-CN" altLang="en-US" sz="4500" dirty="0" smtClean="0"/>
          </a:p>
        </p:txBody>
      </p:sp>
      <p:pic>
        <p:nvPicPr>
          <p:cNvPr id="5" name="Picture 4" descr="sad facegif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6" y="4147820"/>
            <a:ext cx="589280" cy="5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appy_facegif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6" y="2865120"/>
            <a:ext cx="554496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1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Relax the </a:t>
            </a:r>
            <a:r>
              <a:rPr lang="en-US" altLang="zh-CN" dirty="0">
                <a:solidFill>
                  <a:srgbClr val="00A800"/>
                </a:solidFill>
              </a:rPr>
              <a:t>unrestricted domain </a:t>
            </a:r>
            <a:r>
              <a:rPr lang="en-US" altLang="zh-CN" dirty="0" smtClean="0"/>
              <a:t>property in </a:t>
            </a:r>
            <a:r>
              <a:rPr lang="en-US" altLang="zh-CN" dirty="0" err="1" smtClean="0"/>
              <a:t>Gibbard-Satterthwaite</a:t>
            </a:r>
            <a:endParaRPr lang="en-US" altLang="zh-CN" dirty="0" smtClean="0"/>
          </a:p>
          <a:p>
            <a:r>
              <a:rPr lang="en-US" altLang="zh-CN" dirty="0" smtClean="0"/>
              <a:t>We obtained a concise characterization for </a:t>
            </a:r>
            <a:r>
              <a:rPr lang="en-US" altLang="zh-CN" dirty="0" smtClean="0">
                <a:solidFill>
                  <a:srgbClr val="FF0000"/>
                </a:solidFill>
              </a:rPr>
              <a:t>all</a:t>
            </a:r>
            <a:r>
              <a:rPr lang="en-US" altLang="zh-CN" dirty="0" smtClean="0"/>
              <a:t> strategy-proof voting rules</a:t>
            </a:r>
          </a:p>
          <a:p>
            <a:pPr lvl="1"/>
            <a:r>
              <a:rPr lang="en-US" altLang="zh-CN" dirty="0" smtClean="0"/>
              <a:t>Over combinatorial domains</a:t>
            </a:r>
          </a:p>
          <a:p>
            <a:pPr lvl="1"/>
            <a:r>
              <a:rPr lang="en-US" altLang="zh-CN" dirty="0" smtClean="0"/>
              <a:t>Voters’ preferences are </a:t>
            </a:r>
            <a:r>
              <a:rPr lang="en-US" altLang="zh-CN" dirty="0" smtClean="0">
                <a:solidFill>
                  <a:srgbClr val="00A800"/>
                </a:solidFill>
              </a:rPr>
              <a:t>lexicographic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24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11150"/>
            <a:ext cx="9402762" cy="1282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4000" dirty="0" smtClean="0"/>
              <a:t>Preventing manipulation by domain restrictions</a:t>
            </a:r>
            <a:r>
              <a:rPr lang="en-US" altLang="zh-CN" sz="4400" dirty="0" smtClean="0"/>
              <a:t> </a:t>
            </a:r>
            <a:r>
              <a:rPr lang="en-US" altLang="zh-CN" sz="2800" dirty="0" smtClean="0"/>
              <a:t>[</a:t>
            </a:r>
            <a:r>
              <a:rPr lang="en-US" altLang="zh-CN" sz="2800" dirty="0" err="1" smtClean="0"/>
              <a:t>Xia&amp;Conitzer</a:t>
            </a:r>
            <a:r>
              <a:rPr lang="en-US" altLang="zh-CN" sz="2800" dirty="0" smtClean="0"/>
              <a:t> 10]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648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6687"/>
            <a:ext cx="9037637" cy="5116513"/>
          </a:xfrm>
        </p:spPr>
        <p:txBody>
          <a:bodyPr/>
          <a:lstStyle/>
          <a:p>
            <a:r>
              <a:rPr lang="en-US" altLang="zh-CN" dirty="0" smtClean="0"/>
              <a:t>Combinatorial voting is a promising research direction where CS meets Econ</a:t>
            </a:r>
          </a:p>
          <a:p>
            <a:r>
              <a:rPr lang="en-US" altLang="zh-CN" dirty="0" smtClean="0"/>
              <a:t>Sometimes strategic behavior leads to very undesirable outcome</a:t>
            </a:r>
          </a:p>
          <a:p>
            <a:r>
              <a:rPr lang="en-US" altLang="zh-CN" dirty="0" smtClean="0"/>
              <a:t>Restricting voters’ preferences can avoid multiple-election paradoxes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25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8600" y="6324600"/>
            <a:ext cx="4038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77206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970087"/>
            <a:ext cx="9037637" cy="5116513"/>
          </a:xfrm>
        </p:spPr>
        <p:txBody>
          <a:bodyPr/>
          <a:lstStyle/>
          <a:p>
            <a:r>
              <a:rPr lang="en-US" altLang="zh-CN" dirty="0" smtClean="0"/>
              <a:t>Yes</a:t>
            </a:r>
          </a:p>
          <a:p>
            <a:r>
              <a:rPr lang="en-US" altLang="zh-CN" b="1" dirty="0">
                <a:solidFill>
                  <a:srgbClr val="0000FF"/>
                </a:solidFill>
              </a:rPr>
              <a:t>Theorem. </a:t>
            </a:r>
            <a:r>
              <a:rPr lang="en-US" altLang="zh-CN" dirty="0" smtClean="0"/>
              <a:t>Similar </a:t>
            </a:r>
            <a:r>
              <a:rPr lang="en-US" altLang="zh-CN" dirty="0" smtClean="0"/>
              <a:t>multiple-election </a:t>
            </a:r>
            <a:r>
              <a:rPr lang="en-US" altLang="zh-CN" dirty="0"/>
              <a:t>paradoxes </a:t>
            </a:r>
            <a:r>
              <a:rPr lang="en-US" altLang="zh-CN" dirty="0" smtClean="0"/>
              <a:t>do not exist for </a:t>
            </a:r>
            <a:r>
              <a:rPr lang="en-US" altLang="zh-CN" dirty="0"/>
              <a:t>many common voting rules when voters vote truthfully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26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68312"/>
            <a:ext cx="9037637" cy="1282700"/>
          </a:xfrm>
        </p:spPr>
        <p:txBody>
          <a:bodyPr/>
          <a:lstStyle/>
          <a:p>
            <a:r>
              <a:rPr lang="en-US" altLang="zh-CN" dirty="0" smtClean="0"/>
              <a:t>Are these paradoxes big deal?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588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325" y="196850"/>
            <a:ext cx="4203875" cy="1107234"/>
          </a:xfrm>
        </p:spPr>
        <p:txBody>
          <a:bodyPr/>
          <a:lstStyle/>
          <a:p>
            <a:pPr algn="l" eaLnBrk="1" hangingPunct="1"/>
            <a:r>
              <a:rPr lang="en-US" altLang="zh-CN" sz="4400" dirty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Voting </a:t>
            </a:r>
            <a:r>
              <a:rPr lang="en-US" altLang="zh-CN" sz="4400" dirty="0" smtClean="0">
                <a:solidFill>
                  <a:schemeClr val="accent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Theory</a:t>
            </a:r>
          </a:p>
        </p:txBody>
      </p:sp>
      <p:sp>
        <p:nvSpPr>
          <p:cNvPr id="9219" name="AutoShape 8"/>
          <p:cNvSpPr>
            <a:spLocks noChangeArrowheads="1"/>
          </p:cNvSpPr>
          <p:nvPr/>
        </p:nvSpPr>
        <p:spPr bwMode="auto">
          <a:xfrm flipH="1">
            <a:off x="3352800" y="2133600"/>
            <a:ext cx="3962400" cy="457200"/>
          </a:xfrm>
          <a:prstGeom prst="curvedDownArrow">
            <a:avLst>
              <a:gd name="adj1" fmla="val 173333"/>
              <a:gd name="adj2" fmla="val 34666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3733800" y="1447800"/>
            <a:ext cx="350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latin typeface="Arial" charset="0"/>
              </a:rPr>
              <a:t>Computational thinking</a:t>
            </a:r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3505200" y="5334000"/>
            <a:ext cx="4038600" cy="457200"/>
          </a:xfrm>
          <a:prstGeom prst="curvedUpArrow">
            <a:avLst>
              <a:gd name="adj1" fmla="val 176667"/>
              <a:gd name="adj2" fmla="val 35333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429000" y="5791200"/>
            <a:ext cx="388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Arial" charset="0"/>
              </a:rPr>
              <a:t>Methods of aggregation</a:t>
            </a:r>
          </a:p>
        </p:txBody>
      </p:sp>
      <p:pic>
        <p:nvPicPr>
          <p:cNvPr id="9223" name="Picture 13" descr="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ballot box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057400"/>
            <a:ext cx="284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6477000" y="3287713"/>
            <a:ext cx="1676400" cy="4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Arial" charset="0"/>
              </a:rPr>
              <a:t>CS</a:t>
            </a:r>
            <a:endParaRPr lang="zh-CN" alt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1803400" y="3657600"/>
            <a:ext cx="1676400" cy="92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Arial" charset="0"/>
              </a:rPr>
              <a:t>Voting Theory</a:t>
            </a:r>
            <a:endParaRPr lang="zh-CN" altLang="en-US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B313-5FD0-486D-B25A-EF51A2C70C7E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43" y="5283040"/>
            <a:ext cx="1308493" cy="16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4378" y="6781800"/>
            <a:ext cx="1371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PLATO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 B.C.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6200" y="6801014"/>
            <a:ext cx="1371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LULL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13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6808418"/>
            <a:ext cx="1371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BORDA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18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6808418"/>
            <a:ext cx="2133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CONDORCET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18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6808418"/>
            <a:ext cx="2133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ARROW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20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0943" y="6917202"/>
            <a:ext cx="213360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TURING et al.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20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</a:t>
            </a:r>
            <a:endParaRPr lang="zh-CN" alt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3701764"/>
            <a:ext cx="2133600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21</a:t>
            </a:r>
            <a:r>
              <a:rPr lang="en-US" altLang="zh-CN" baseline="30000" dirty="0" smtClean="0">
                <a:solidFill>
                  <a:schemeClr val="tx1"/>
                </a:solidFill>
                <a:latin typeface="+mj-lt"/>
              </a:rPr>
              <a:t>th 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Century</a:t>
            </a:r>
            <a:endParaRPr lang="zh-CN" alt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6829" y="335280"/>
            <a:ext cx="5889171" cy="89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4400" kern="0" dirty="0">
                <a:solidFill>
                  <a:srgbClr val="3333CC"/>
                </a:solidFill>
                <a:latin typeface="Arial"/>
                <a:ea typeface="宋体"/>
                <a:cs typeface="+mj-cs"/>
              </a:rPr>
              <a:t>and Computer Science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36" y="5257800"/>
            <a:ext cx="1270364" cy="1587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45" y="5257801"/>
            <a:ext cx="1185602" cy="160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76" y="5257801"/>
            <a:ext cx="1193592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5290604"/>
            <a:ext cx="1343482" cy="1567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/>
          <a:stretch/>
        </p:blipFill>
        <p:spPr>
          <a:xfrm>
            <a:off x="808222" y="5257800"/>
            <a:ext cx="1477778" cy="15651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4000" y="7064514"/>
            <a:ext cx="215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accent2"/>
                </a:solidFill>
                <a:latin typeface="+mj-lt"/>
              </a:rPr>
              <a:t>PLATO et al.</a:t>
            </a:r>
          </a:p>
          <a:p>
            <a:pPr>
              <a:lnSpc>
                <a:spcPct val="1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</a:rPr>
              <a:t>C. B.C.---</a:t>
            </a:r>
            <a:r>
              <a:rPr lang="en-US" altLang="zh-CN" sz="2000" dirty="0">
                <a:solidFill>
                  <a:schemeClr val="tx1"/>
                </a:solidFill>
              </a:rPr>
              <a:t>20</a:t>
            </a:r>
            <a:r>
              <a:rPr lang="en-US" altLang="zh-CN" sz="2000" baseline="30000" dirty="0">
                <a:solidFill>
                  <a:schemeClr val="tx1"/>
                </a:solidFill>
              </a:rPr>
              <a:t>th</a:t>
            </a:r>
            <a:r>
              <a:rPr lang="en-US" altLang="zh-CN" sz="2000" dirty="0">
                <a:solidFill>
                  <a:schemeClr val="tx1"/>
                </a:solidFill>
              </a:rPr>
              <a:t>C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2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919E-6 4.77124E-6 L -0.26831 0.00163 " pathEditMode="relative" rAng="0" ptsTypes="AA">
                                      <p:cBhvr>
                                        <p:cTn id="36" dur="7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5" y="8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 0.00041 L 0.10038 0.00041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374E-6 4.84279E-6 L -0.07181 0.00285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8" y="14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0755E-6 L -0.23485 0.0147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2" y="73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01E-7 -3.50755E-6 L -0.40751 0.024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6" y="122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646E-6 3.15231E-6 L -0.58081 0.03511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0" y="17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0" grpId="0"/>
      <p:bldP spid="9221" grpId="0" animBg="1"/>
      <p:bldP spid="9222" grpId="0"/>
      <p:bldP spid="9225" grpId="0"/>
      <p:bldP spid="8" grpId="0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10" grpId="0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Winner determination for traditional voting rules</a:t>
            </a:r>
            <a:endParaRPr lang="zh-CN" altLang="en-US" dirty="0"/>
          </a:p>
        </p:txBody>
      </p:sp>
      <p:sp>
        <p:nvSpPr>
          <p:cNvPr id="5" name="Arc 4"/>
          <p:cNvSpPr/>
          <p:nvPr/>
        </p:nvSpPr>
        <p:spPr bwMode="auto">
          <a:xfrm rot="19748850" flipV="1">
            <a:off x="-5867" y="-28162"/>
            <a:ext cx="6668538" cy="5680498"/>
          </a:xfrm>
          <a:prstGeom prst="arc">
            <a:avLst>
              <a:gd name="adj1" fmla="val 14064759"/>
              <a:gd name="adj2" fmla="val 19436215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057876" y="2523922"/>
            <a:ext cx="0" cy="32766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057876" y="5800522"/>
            <a:ext cx="48768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057876" y="4162222"/>
            <a:ext cx="4333524" cy="1638300"/>
          </a:xfrm>
          <a:prstGeom prst="line">
            <a:avLst/>
          </a:prstGeom>
          <a:solidFill>
            <a:srgbClr val="00B8FF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285524" y="2590800"/>
            <a:ext cx="2143476" cy="49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Time</a:t>
            </a:r>
            <a:endParaRPr lang="zh-CN" alt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2581" y="5943600"/>
            <a:ext cx="2143476" cy="49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+mj-lt"/>
              </a:rPr>
              <a:t># voters</a:t>
            </a:r>
            <a:endParaRPr lang="zh-CN" altLang="en-US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2938" y="2912676"/>
            <a:ext cx="2662062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Most traditional voting rules</a:t>
            </a:r>
            <a:endParaRPr lang="zh-CN" alt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5943600"/>
            <a:ext cx="2143476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# alternatives</a:t>
            </a:r>
            <a:endParaRPr lang="zh-CN" altLang="en-US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903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311150"/>
            <a:ext cx="9601200" cy="1282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4200" dirty="0"/>
              <a:t>Settings with many alternatives</a:t>
            </a:r>
            <a:endParaRPr lang="zh-CN" altLang="en-US" sz="42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3238" y="1665287"/>
            <a:ext cx="9037637" cy="5116513"/>
          </a:xfrm>
        </p:spPr>
        <p:txBody>
          <a:bodyPr/>
          <a:lstStyle/>
          <a:p>
            <a:r>
              <a:rPr lang="en-US" altLang="zh-CN" dirty="0"/>
              <a:t>Representation/communication: How do voters communicate their</a:t>
            </a:r>
            <a:br>
              <a:rPr lang="en-US" altLang="zh-CN" dirty="0"/>
            </a:br>
            <a:r>
              <a:rPr lang="en-US" altLang="zh-CN" dirty="0" smtClean="0"/>
              <a:t>preferences?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/>
              <a:t>Computation: How do we efficiently compute </a:t>
            </a:r>
            <a:r>
              <a:rPr lang="en-US" altLang="zh-CN" dirty="0" smtClean="0"/>
              <a:t>the outcome </a:t>
            </a:r>
            <a:r>
              <a:rPr lang="en-US" altLang="zh-CN" dirty="0"/>
              <a:t>given the </a:t>
            </a:r>
            <a:r>
              <a:rPr lang="en-US" altLang="zh-CN" dirty="0" smtClean="0"/>
              <a:t>votes?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08D79-7A0B-40CE-987F-C21AE8139F2C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  <p:pic>
        <p:nvPicPr>
          <p:cNvPr id="11269" name="Picture 10" descr="tokyo-summerland-packed-wave-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81143"/>
            <a:ext cx="3255169" cy="24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48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1150"/>
            <a:ext cx="9601200" cy="12827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4500" dirty="0" smtClean="0"/>
              <a:t>Combinatorial (Multi-issue) domains</a:t>
            </a:r>
            <a:endParaRPr lang="en-US" altLang="zh-CN" sz="45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578475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Alternatives are </a:t>
            </a:r>
            <a:r>
              <a:rPr lang="en-US" altLang="zh-CN" sz="3200" dirty="0" smtClean="0"/>
              <a:t>uniquely characterized by multiple </a:t>
            </a:r>
            <a:r>
              <a:rPr lang="en-US" altLang="zh-CN" sz="3200" dirty="0" smtClean="0">
                <a:solidFill>
                  <a:srgbClr val="339933"/>
                </a:solidFill>
              </a:rPr>
              <a:t>issues</a:t>
            </a:r>
          </a:p>
          <a:p>
            <a:pPr eaLnBrk="1" hangingPunct="1"/>
            <a:r>
              <a:rPr lang="en-US" altLang="zh-CN" sz="3200" dirty="0" smtClean="0"/>
              <a:t>Let </a:t>
            </a:r>
            <a:r>
              <a:rPr lang="en-US" altLang="zh-CN" sz="3200" i="1" dirty="0" smtClean="0">
                <a:latin typeface="Times New Roman" pitchFamily="18" charset="0"/>
              </a:rPr>
              <a:t>I</a:t>
            </a:r>
            <a:r>
              <a:rPr lang="en-US" altLang="zh-CN" sz="3200" dirty="0" smtClean="0">
                <a:latin typeface="Times New Roman" pitchFamily="18" charset="0"/>
              </a:rPr>
              <a:t>={</a:t>
            </a:r>
            <a:r>
              <a:rPr lang="en-US" altLang="zh-CN" sz="3200" i="1" dirty="0" smtClean="0">
                <a:latin typeface="Times New Roman" pitchFamily="18" charset="0"/>
              </a:rPr>
              <a:t>x</a:t>
            </a:r>
            <a:r>
              <a:rPr lang="en-US" altLang="zh-CN" sz="3200" baseline="-25000" dirty="0" smtClean="0">
                <a:latin typeface="Times New Roman" pitchFamily="18" charset="0"/>
              </a:rPr>
              <a:t>1</a:t>
            </a:r>
            <a:r>
              <a:rPr lang="en-US" altLang="zh-CN" sz="3200" dirty="0" smtClean="0">
                <a:latin typeface="Times New Roman" pitchFamily="18" charset="0"/>
              </a:rPr>
              <a:t>,..., </a:t>
            </a:r>
            <a:r>
              <a:rPr lang="en-US" altLang="zh-CN" sz="3200" i="1" dirty="0" err="1" smtClean="0">
                <a:latin typeface="Times New Roman" pitchFamily="18" charset="0"/>
              </a:rPr>
              <a:t>x</a:t>
            </a:r>
            <a:r>
              <a:rPr lang="en-US" altLang="zh-CN" sz="3200" i="1" baseline="-25000" dirty="0" err="1" smtClean="0">
                <a:latin typeface="Times New Roman" pitchFamily="18" charset="0"/>
              </a:rPr>
              <a:t>p</a:t>
            </a:r>
            <a:r>
              <a:rPr lang="en-US" altLang="zh-CN" sz="3200" dirty="0" smtClean="0">
                <a:latin typeface="Times New Roman" pitchFamily="18" charset="0"/>
              </a:rPr>
              <a:t>}</a:t>
            </a:r>
            <a:r>
              <a:rPr lang="en-US" altLang="zh-CN" sz="3200" dirty="0" smtClean="0"/>
              <a:t> be the set of </a:t>
            </a:r>
            <a:r>
              <a:rPr lang="en-US" altLang="zh-CN" sz="3200" i="1" dirty="0" smtClean="0">
                <a:latin typeface="Times New Roman" pitchFamily="18" charset="0"/>
              </a:rPr>
              <a:t>p</a:t>
            </a:r>
            <a:r>
              <a:rPr lang="en-US" altLang="zh-CN" sz="3200" dirty="0" smtClean="0"/>
              <a:t> issues</a:t>
            </a:r>
          </a:p>
          <a:p>
            <a:pPr eaLnBrk="1" hangingPunct="1"/>
            <a:r>
              <a:rPr lang="en-US" altLang="zh-CN" sz="3200" dirty="0" smtClean="0"/>
              <a:t>Let </a:t>
            </a:r>
            <a:r>
              <a:rPr lang="en-US" altLang="zh-CN" sz="3200" i="1" dirty="0" smtClean="0">
                <a:latin typeface="Times New Roman" pitchFamily="18" charset="0"/>
              </a:rPr>
              <a:t>D</a:t>
            </a:r>
            <a:r>
              <a:rPr lang="en-US" altLang="zh-CN" sz="3200" i="1" baseline="-25000" dirty="0" smtClean="0">
                <a:latin typeface="Times New Roman" pitchFamily="18" charset="0"/>
              </a:rPr>
              <a:t>i</a:t>
            </a:r>
            <a:r>
              <a:rPr lang="en-US" altLang="zh-CN" sz="3200" dirty="0" smtClean="0"/>
              <a:t> be the set of values that the </a:t>
            </a:r>
            <a:r>
              <a:rPr lang="en-US" altLang="zh-CN" sz="3200" i="1" dirty="0" smtClean="0">
                <a:latin typeface="Times New Roman" pitchFamily="18" charset="0"/>
              </a:rPr>
              <a:t>i</a:t>
            </a:r>
            <a:r>
              <a:rPr lang="en-US" altLang="zh-CN" sz="3200" dirty="0" smtClean="0"/>
              <a:t>-</a:t>
            </a:r>
            <a:r>
              <a:rPr lang="en-US" altLang="zh-CN" sz="3200" dirty="0" err="1" smtClean="0"/>
              <a:t>th</a:t>
            </a:r>
            <a:r>
              <a:rPr lang="en-US" altLang="zh-CN" sz="3200" dirty="0" smtClean="0"/>
              <a:t> issue can take, then </a:t>
            </a:r>
            <a:r>
              <a:rPr lang="en-US" altLang="zh-CN" sz="3200" i="1" dirty="0" smtClean="0">
                <a:latin typeface="Times New Roman" pitchFamily="18" charset="0"/>
              </a:rPr>
              <a:t>C</a:t>
            </a:r>
            <a:r>
              <a:rPr lang="en-US" altLang="zh-CN" sz="3200" dirty="0" smtClean="0">
                <a:latin typeface="Times New Roman" pitchFamily="18" charset="0"/>
              </a:rPr>
              <a:t>=</a:t>
            </a:r>
            <a:r>
              <a:rPr lang="en-US" altLang="zh-CN" sz="3200" i="1" dirty="0" smtClean="0">
                <a:latin typeface="Times New Roman" pitchFamily="18" charset="0"/>
              </a:rPr>
              <a:t>D</a:t>
            </a:r>
            <a:r>
              <a:rPr lang="en-US" altLang="zh-CN" sz="3200" baseline="-25000" dirty="0" smtClean="0">
                <a:latin typeface="Times New Roman" pitchFamily="18" charset="0"/>
              </a:rPr>
              <a:t>1</a:t>
            </a:r>
            <a:r>
              <a:rPr lang="en-US" altLang="zh-CN" sz="2400" dirty="0" smtClean="0">
                <a:latin typeface="Times New Roman" pitchFamily="18" charset="0"/>
              </a:rPr>
              <a:t>×</a:t>
            </a:r>
            <a:r>
              <a:rPr lang="en-US" altLang="zh-CN" sz="3200" dirty="0" smtClean="0">
                <a:latin typeface="Times New Roman" pitchFamily="18" charset="0"/>
              </a:rPr>
              <a:t>... </a:t>
            </a:r>
            <a:r>
              <a:rPr lang="en-US" altLang="zh-CN" sz="2400" dirty="0" smtClean="0">
                <a:latin typeface="Times New Roman" pitchFamily="18" charset="0"/>
              </a:rPr>
              <a:t>×</a:t>
            </a:r>
            <a:r>
              <a:rPr lang="en-US" altLang="zh-CN" sz="3200" i="1" dirty="0" err="1" smtClean="0">
                <a:latin typeface="Times New Roman" pitchFamily="18" charset="0"/>
              </a:rPr>
              <a:t>D</a:t>
            </a:r>
            <a:r>
              <a:rPr lang="en-US" altLang="zh-CN" sz="3200" i="1" baseline="-25000" dirty="0" err="1" smtClean="0">
                <a:latin typeface="Times New Roman" pitchFamily="18" charset="0"/>
              </a:rPr>
              <a:t>p</a:t>
            </a:r>
            <a:endParaRPr lang="en-US" altLang="zh-CN" sz="3200" dirty="0" smtClean="0"/>
          </a:p>
          <a:p>
            <a:pPr eaLnBrk="1" hangingPunct="1"/>
            <a:r>
              <a:rPr lang="en-US" altLang="zh-CN" sz="3200" dirty="0" smtClean="0"/>
              <a:t>Example:</a:t>
            </a:r>
          </a:p>
          <a:p>
            <a:pPr lvl="1" eaLnBrk="1" hangingPunct="1"/>
            <a:r>
              <a:rPr lang="en-US" altLang="zh-CN" sz="2800" dirty="0" smtClean="0"/>
              <a:t>issues={ Main course, Wine }</a:t>
            </a:r>
          </a:p>
          <a:p>
            <a:pPr lvl="1" eaLnBrk="1" hangingPunct="1"/>
            <a:r>
              <a:rPr lang="en-US" altLang="zh-CN" sz="2800" dirty="0" smtClean="0"/>
              <a:t>Alternatives</a:t>
            </a:r>
            <a:r>
              <a:rPr lang="en-US" altLang="zh-CN" sz="2800" i="1" dirty="0" smtClean="0"/>
              <a:t>=</a:t>
            </a:r>
            <a:r>
              <a:rPr lang="en-US" altLang="zh-CN" sz="2800" dirty="0" smtClean="0"/>
              <a:t>{</a:t>
            </a:r>
            <a:r>
              <a:rPr lang="en-US" altLang="zh-CN" sz="2800" i="1" dirty="0" smtClean="0"/>
              <a:t>                                 </a:t>
            </a:r>
            <a:r>
              <a:rPr lang="en-US" altLang="zh-CN" sz="2800" dirty="0" smtClean="0"/>
              <a:t>} </a:t>
            </a:r>
            <a:r>
              <a:rPr lang="en-US" altLang="zh-CN" sz="2400" dirty="0" smtClean="0"/>
              <a:t>×</a:t>
            </a:r>
            <a:r>
              <a:rPr lang="en-US" altLang="zh-CN" sz="2800" dirty="0" smtClean="0"/>
              <a:t>{                  }</a:t>
            </a:r>
          </a:p>
          <a:p>
            <a:pPr lvl="1" eaLnBrk="1" hangingPunct="1"/>
            <a:endParaRPr lang="en-US" altLang="zh-CN" sz="2800" baseline="-25000" dirty="0" smtClean="0"/>
          </a:p>
        </p:txBody>
      </p:sp>
      <p:pic>
        <p:nvPicPr>
          <p:cNvPr id="23556" name="Picture 8" descr="fish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2620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red_wine_glass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48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white-wine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10300"/>
            <a:ext cx="1031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finished_beef_dish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77000"/>
            <a:ext cx="1295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9C9DC-CE71-4673-9125-1B1B4850B94C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2386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500" dirty="0" smtClean="0"/>
              <a:t>Example: joint plan </a:t>
            </a:r>
            <a:br>
              <a:rPr lang="en-US" altLang="zh-CN" sz="4500" dirty="0" smtClean="0"/>
            </a:br>
            <a:r>
              <a:rPr lang="en-US" altLang="zh-CN" sz="2900" dirty="0" smtClean="0"/>
              <a:t>[</a:t>
            </a:r>
            <a:r>
              <a:rPr lang="en-US" altLang="zh-CN" sz="3300" dirty="0" err="1" smtClean="0"/>
              <a:t>Brams</a:t>
            </a:r>
            <a:r>
              <a:rPr lang="en-US" altLang="zh-CN" sz="3300" dirty="0" smtClean="0"/>
              <a:t>, </a:t>
            </a:r>
            <a:r>
              <a:rPr lang="en-US" altLang="zh-CN" sz="3300" dirty="0" err="1" smtClean="0"/>
              <a:t>Kilgour</a:t>
            </a:r>
            <a:r>
              <a:rPr lang="en-US" altLang="zh-CN" sz="3300" dirty="0" smtClean="0"/>
              <a:t> &amp; </a:t>
            </a:r>
            <a:r>
              <a:rPr lang="en-US" altLang="zh-CN" sz="3300" dirty="0" err="1" smtClean="0"/>
              <a:t>Zwicker</a:t>
            </a:r>
            <a:r>
              <a:rPr lang="en-US" altLang="zh-CN" sz="3300" dirty="0" smtClean="0"/>
              <a:t> SCW 98</a:t>
            </a:r>
            <a:r>
              <a:rPr lang="en-US" altLang="zh-CN" sz="2900" dirty="0" smtClean="0"/>
              <a:t>]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812925"/>
            <a:ext cx="9037637" cy="54260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n-US" altLang="zh-CN" dirty="0" smtClean="0"/>
              <a:t>The citizens of LA county vote to directly determine a government plan</a:t>
            </a:r>
          </a:p>
          <a:p>
            <a:pPr eaLnBrk="1" hangingPunct="1">
              <a:lnSpc>
                <a:spcPct val="114000"/>
              </a:lnSpc>
            </a:pPr>
            <a:r>
              <a:rPr lang="en-US" altLang="zh-CN" dirty="0" smtClean="0"/>
              <a:t>Plan composed of multiple sub-plans for several issues</a:t>
            </a:r>
          </a:p>
          <a:p>
            <a:pPr lvl="1" eaLnBrk="1" hangingPunct="1">
              <a:lnSpc>
                <a:spcPct val="114000"/>
              </a:lnSpc>
            </a:pPr>
            <a:r>
              <a:rPr lang="en-US" altLang="zh-CN" sz="3200" dirty="0" smtClean="0"/>
              <a:t>E.g., </a:t>
            </a:r>
          </a:p>
          <a:p>
            <a:pPr lvl="1" eaLnBrk="1" hangingPunct="1">
              <a:lnSpc>
                <a:spcPct val="114000"/>
              </a:lnSpc>
            </a:pPr>
            <a:endParaRPr lang="en-US" altLang="zh-CN" sz="3200" dirty="0" smtClean="0"/>
          </a:p>
          <a:p>
            <a:pPr eaLnBrk="1" hangingPunct="1">
              <a:lnSpc>
                <a:spcPct val="114000"/>
              </a:lnSpc>
            </a:pPr>
            <a:r>
              <a:rPr lang="en-US" altLang="zh-CN" dirty="0" smtClean="0"/>
              <a:t> # of alternatives is </a:t>
            </a:r>
            <a:r>
              <a:rPr lang="en-US" altLang="zh-CN" dirty="0" smtClean="0">
                <a:solidFill>
                  <a:srgbClr val="FF0000"/>
                </a:solidFill>
              </a:rPr>
              <a:t>exponential</a:t>
            </a:r>
            <a:r>
              <a:rPr lang="en-US" altLang="zh-CN" dirty="0" smtClean="0"/>
              <a:t> in the # of issues                 </a:t>
            </a:r>
          </a:p>
          <a:p>
            <a:pPr lvl="1" eaLnBrk="1" hangingPunct="1">
              <a:lnSpc>
                <a:spcPct val="114000"/>
              </a:lnSpc>
            </a:pPr>
            <a:endParaRPr lang="en-US" altLang="zh-CN" sz="3200" dirty="0" smtClean="0"/>
          </a:p>
        </p:txBody>
      </p:sp>
      <p:pic>
        <p:nvPicPr>
          <p:cNvPr id="24580" name="Picture 4" descr="hig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24413"/>
            <a:ext cx="1828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24413"/>
            <a:ext cx="144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duke-hospit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/>
          <a:stretch/>
        </p:blipFill>
        <p:spPr bwMode="auto">
          <a:xfrm>
            <a:off x="6705600" y="4797425"/>
            <a:ext cx="1497239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C6F77-F64B-458E-A897-9DABD052C651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0278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Key questions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8153400" cy="5791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zh-CN" dirty="0" smtClean="0"/>
              <a:t>	What (compact) language should the voters use to represent their true preferences?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dirty="0" smtClean="0"/>
              <a:t>	How should we aggregate the voters' preferences represented by a compact language?</a:t>
            </a:r>
          </a:p>
          <a:p>
            <a:pPr lvl="1" eaLnBrk="1" hangingPunct="1"/>
            <a:r>
              <a:rPr lang="en-US" altLang="zh-CN" dirty="0" smtClean="0"/>
              <a:t>For the moment we do not consider voters’ strategic behavior</a:t>
            </a:r>
          </a:p>
        </p:txBody>
      </p:sp>
      <p:pic>
        <p:nvPicPr>
          <p:cNvPr id="26628" name="Picture 5" descr="ke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0413"/>
            <a:ext cx="9874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ke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8138"/>
            <a:ext cx="9874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8438F-3787-456B-9D0A-781DE24729E8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54749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12925"/>
            <a:ext cx="9555162" cy="5116513"/>
          </a:xfrm>
        </p:spPr>
        <p:txBody>
          <a:bodyPr/>
          <a:lstStyle/>
          <a:p>
            <a:r>
              <a:rPr lang="en-US" altLang="zh-CN" sz="3200" dirty="0" smtClean="0"/>
              <a:t>Criteria for the voting language</a:t>
            </a:r>
          </a:p>
          <a:p>
            <a:pPr lvl="1"/>
            <a:r>
              <a:rPr lang="en-US" altLang="zh-CN" sz="2800" dirty="0" smtClean="0"/>
              <a:t>Compactness</a:t>
            </a:r>
          </a:p>
          <a:p>
            <a:pPr lvl="1"/>
            <a:r>
              <a:rPr lang="en-US" altLang="zh-CN" sz="2800" dirty="0" smtClean="0"/>
              <a:t>Expressiveness</a:t>
            </a:r>
            <a:endParaRPr lang="en-US" altLang="zh-CN" sz="2800" dirty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Criteria for the voting rule</a:t>
            </a:r>
          </a:p>
          <a:p>
            <a:pPr lvl="1"/>
            <a:r>
              <a:rPr lang="en-US" altLang="zh-CN" sz="2800" dirty="0" smtClean="0"/>
              <a:t>Computational efficiency</a:t>
            </a:r>
          </a:p>
          <a:p>
            <a:pPr lvl="1"/>
            <a:r>
              <a:rPr lang="en-US" altLang="zh-CN" sz="2800" dirty="0" smtClean="0"/>
              <a:t>Whether it satisfies desirable </a:t>
            </a:r>
            <a:r>
              <a:rPr lang="en-US" altLang="zh-CN" sz="2800" dirty="0"/>
              <a:t>axiomatic </a:t>
            </a:r>
            <a:r>
              <a:rPr lang="en-US" altLang="zh-CN" sz="2800" dirty="0" smtClean="0"/>
              <a:t>properties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81" y="304800"/>
            <a:ext cx="9890919" cy="1282700"/>
          </a:xfrm>
        </p:spPr>
        <p:txBody>
          <a:bodyPr/>
          <a:lstStyle/>
          <a:p>
            <a:r>
              <a:rPr lang="en-US" altLang="zh-CN" sz="4400" dirty="0" smtClean="0"/>
              <a:t>Criteria for combinatorial voting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0401" y="2861526"/>
            <a:ext cx="3581400" cy="6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100" dirty="0" smtClean="0">
                <a:solidFill>
                  <a:srgbClr val="FF0000"/>
                </a:solidFill>
                <a:latin typeface="+mj-lt"/>
              </a:rPr>
              <a:t>Usability</a:t>
            </a:r>
            <a:endParaRPr lang="zh-CN" altLang="en-US" sz="31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2485" y="3470574"/>
            <a:ext cx="3581400" cy="6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100" dirty="0" err="1" smtClean="0">
                <a:solidFill>
                  <a:srgbClr val="0000FF"/>
                </a:solidFill>
                <a:latin typeface="+mj-lt"/>
              </a:rPr>
              <a:t>Informativeness</a:t>
            </a:r>
            <a:endParaRPr lang="zh-CN" altLang="en-US" sz="3100" dirty="0" smtClean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049485" y="3198410"/>
            <a:ext cx="1110916" cy="15125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049485" y="3656198"/>
            <a:ext cx="1143000" cy="15126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7461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IALIRONG@UCMFCCNFUVWXY5ML" val="3106"/>
  <p:tag name="TEXPOINTINIT" val=""/>
  <p:tag name="USEAMSFONTS" val="True"/>
  <p:tag name="EMBEDFONTS" val="False"/>
  <p:tag name="USEBOLDAMS" val="False"/>
  <p:tag name="DEFAULTDISPLAYSOURCE" val="\documentclass{slides}\pagestyle{empty}&#10;\usepackage{amssymb}&#10;\usepackage{times}&#10;\usepackage{helvet}&#10;\usepackage{courier}&#10;\usepackage{graphicx}&#10;\usepackage{ifthen}&#10;\usepackage{amsmath, amssymb}&#10;\usepackage{eufrak}&#10;\usepackage {float}&#10;\usepackage[amsmath,thmmarks]{ntheorem}&#10;\usepackage{mathrsfs}&#10;\usepackage{verbatim}&#10;\usepackage{array,color}&#10;\usepackage[table]{xcolor}&#10;\usepackage{multirow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25"/>
  <p:tag name="DEFAULTHEIGHT" val="5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 s\bar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2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\bar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2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 s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 s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yz&#10;\begin{array}{c}\nearrow \\ \searrow \end{array}&#10;\begin{array}{c} x\bar{y}z \\ \\ xy\bar{z} \end{array}&#10;\begin{array}{c} \searrow \\ \nearrow \end{array}&#10;x \bar{y}\bar{z} \rightarrow \bar{x}\bar{y}\bar{z}  \rightarrow \bar{x}\bar{y}z  \rightarrow \bar{x}yz  \rightarrow \bar{x}y\bar{z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3"/>
  <p:tag name="BOXHEIGHT" val="413"/>
  <p:tag name="BOXFONT" val="10"/>
  <p:tag name="BOXWRAP" val="False"/>
  <p:tag name="WORKAROUNDTRANSPARENCYBUG" val="False"/>
  <p:tag name="ALLOWFONTSUBSTITUTION" val="False"/>
  <p:tag name="BITMAPFORMAT" val="pngmono"/>
  <p:tag name="ORIGWIDTH" val="458"/>
  <p:tag name="PICTUREFILESIZE" val="275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egin{array}{ccc}&#10;\begin{array}{|c|}\hline x \succ \bar{x} \\ \hline\end{array} &amp;&#10;\begin{array}{|c|}\hline x : y \succ \bar{y} \\ \bar{x} : \bar{y} \succ y \\ \hline \end{array} &amp;&#10;\begin{array}{|c|}\hline x y: z \succ\bar{z} \\ x \bar y: z \succ\bar{z} \\&#10;\bar x y: z \succ\bar{z} \\ \bar x \bar y : \bar{z} \succ z \\ \hline \end{array}\\ \\&#10;CPT({\bf x}) &amp; CPT({\bf y}) &amp; CPT({\bf z})\\&#10;\end{array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3"/>
  <p:tag name="BOXHEIGHT" val="413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49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3|14|3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$V_1: st &gt; \bar{s}t &gt; s\bar{t} &gt; \bar{s}\bar{t}$\\&#10;$V_2: s \bar{t} &gt; st &gt; \bar{s}t &gt; \bar{s}\bar{t}$\\&#10;$V_3: \bar{s}t&#10;&gt; \bar{s}\bar{t} &gt; s\bar{t} &gt; s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27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\bar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20"/>
  <p:tag name="PICTUREFILESIZE" val="12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ar s 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500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115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1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1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13428</TotalTime>
  <Words>1258</Words>
  <Application>Microsoft Office PowerPoint</Application>
  <PresentationFormat>Custom</PresentationFormat>
  <Paragraphs>319</Paragraphs>
  <Slides>27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PowerPoint Presentation</vt:lpstr>
      <vt:lpstr>Outline</vt:lpstr>
      <vt:lpstr>Voting Theory</vt:lpstr>
      <vt:lpstr>Winner determination for traditional voting rules</vt:lpstr>
      <vt:lpstr>Settings with many alternatives</vt:lpstr>
      <vt:lpstr>Combinatorial (Multi-issue) domains</vt:lpstr>
      <vt:lpstr>Example: joint plan  [Brams, Kilgour &amp; Zwicker SCW 98]</vt:lpstr>
      <vt:lpstr>Key questions</vt:lpstr>
      <vt:lpstr>Criteria for combinatorial voting</vt:lpstr>
      <vt:lpstr>Previous approaches</vt:lpstr>
      <vt:lpstr>CP-nets: A compact language  [Boutilier et al. UAI-99/JAIR-04]</vt:lpstr>
      <vt:lpstr>Truthful sequential voting [Lang IJCAI 07, Lang&amp;Xia MSS 09]</vt:lpstr>
      <vt:lpstr>Sequential voting vs.  issue-by-issue voting</vt:lpstr>
      <vt:lpstr>Other approaches</vt:lpstr>
      <vt:lpstr>PowerPoint Presentation</vt:lpstr>
      <vt:lpstr>Strategic sequential voting (SSP)</vt:lpstr>
      <vt:lpstr>Example (also in [Lacy&amp;Niou00])</vt:lpstr>
      <vt:lpstr>Voting tree</vt:lpstr>
      <vt:lpstr>The choice of O is crucial</vt:lpstr>
      <vt:lpstr>PowerPoint Presentation</vt:lpstr>
      <vt:lpstr>Paradoxes: overview</vt:lpstr>
      <vt:lpstr>Multiple-election paradoxes for SSP</vt:lpstr>
      <vt:lpstr>Any better choice of the order?</vt:lpstr>
      <vt:lpstr>Getting rid of the paradoxes </vt:lpstr>
      <vt:lpstr>Preventing manipulation by domain restrictions [Xia&amp;Conitzer 10]</vt:lpstr>
      <vt:lpstr>Summary</vt:lpstr>
      <vt:lpstr>Are these paradoxes big deal?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Social Choice:  Algorithmic, Strategic, and Combinatorial Aspects</dc:title>
  <cp:lastModifiedBy>user</cp:lastModifiedBy>
  <cp:revision>2048</cp:revision>
  <dcterms:modified xsi:type="dcterms:W3CDTF">2011-09-09T10:24:27Z</dcterms:modified>
</cp:coreProperties>
</file>